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27" r:id="rId2"/>
    <p:sldId id="257" r:id="rId3"/>
    <p:sldId id="326" r:id="rId4"/>
    <p:sldId id="325" r:id="rId5"/>
    <p:sldId id="324" r:id="rId6"/>
    <p:sldId id="321" r:id="rId7"/>
    <p:sldId id="320" r:id="rId8"/>
    <p:sldId id="319" r:id="rId9"/>
    <p:sldId id="316" r:id="rId10"/>
    <p:sldId id="258" r:id="rId11"/>
    <p:sldId id="260" r:id="rId12"/>
    <p:sldId id="261" r:id="rId13"/>
    <p:sldId id="262" r:id="rId14"/>
    <p:sldId id="263" r:id="rId15"/>
    <p:sldId id="264" r:id="rId16"/>
    <p:sldId id="267" r:id="rId17"/>
    <p:sldId id="268" r:id="rId18"/>
    <p:sldId id="273" r:id="rId19"/>
    <p:sldId id="274" r:id="rId20"/>
    <p:sldId id="277" r:id="rId21"/>
    <p:sldId id="290" r:id="rId22"/>
    <p:sldId id="328" r:id="rId23"/>
    <p:sldId id="336" r:id="rId24"/>
    <p:sldId id="329" r:id="rId25"/>
    <p:sldId id="330" r:id="rId26"/>
    <p:sldId id="331" r:id="rId27"/>
    <p:sldId id="332" r:id="rId28"/>
    <p:sldId id="349" r:id="rId29"/>
    <p:sldId id="333" r:id="rId30"/>
    <p:sldId id="337" r:id="rId31"/>
    <p:sldId id="338" r:id="rId32"/>
    <p:sldId id="342" r:id="rId33"/>
    <p:sldId id="339" r:id="rId34"/>
    <p:sldId id="345" r:id="rId35"/>
    <p:sldId id="341" r:id="rId36"/>
    <p:sldId id="347" r:id="rId37"/>
    <p:sldId id="334" r:id="rId38"/>
    <p:sldId id="353" r:id="rId39"/>
    <p:sldId id="346" r:id="rId40"/>
    <p:sldId id="343" r:id="rId41"/>
    <p:sldId id="335" r:id="rId42"/>
    <p:sldId id="351" r:id="rId43"/>
    <p:sldId id="340" r:id="rId44"/>
    <p:sldId id="352" r:id="rId45"/>
    <p:sldId id="344" r:id="rId46"/>
    <p:sldId id="354" r:id="rId47"/>
    <p:sldId id="355" r:id="rId48"/>
    <p:sldId id="356"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7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69"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E7DE7-C7E6-4DB9-B8BE-7AC0FFC02AAD}" type="datetimeFigureOut">
              <a:rPr lang="nl-NL" smtClean="0"/>
              <a:t>2-2-2020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46047-30EF-426C-ADEC-F0E9D11242C7}" type="slidenum">
              <a:rPr lang="nl-NL" smtClean="0"/>
              <a:t>‹nr.›</a:t>
            </a:fld>
            <a:endParaRPr lang="nl-NL"/>
          </a:p>
        </p:txBody>
      </p:sp>
    </p:spTree>
    <p:extLst>
      <p:ext uri="{BB962C8B-B14F-4D97-AF65-F5344CB8AC3E}">
        <p14:creationId xmlns:p14="http://schemas.microsoft.com/office/powerpoint/2010/main" val="401242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1</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DD3B1-C3F4-41F2-8F59-584DFAF21514}" type="slidenum">
              <a:rPr lang="nl-NL" altLang="nl-NL" smtClean="0"/>
              <a:pPr/>
              <a:t>11</a:t>
            </a:fld>
            <a:endParaRPr lang="nl-NL" altLang="nl-NL"/>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92634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D85D09-837B-49FF-9572-745A2C94BD33}" type="slidenum">
              <a:rPr lang="nl-NL" altLang="nl-NL" smtClean="0"/>
              <a:pPr/>
              <a:t>12</a:t>
            </a:fld>
            <a:endParaRPr lang="nl-NL" altLang="nl-N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47727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F382C4-5E0F-4A8C-8440-6164C863A07D}" type="slidenum">
              <a:rPr lang="nl-NL" altLang="nl-NL" smtClean="0"/>
              <a:pPr/>
              <a:t>13</a:t>
            </a:fld>
            <a:endParaRPr lang="nl-NL" altLang="nl-NL"/>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0448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DDC61C-6360-4DD8-B9AA-B5B05BDD71E5}" type="slidenum">
              <a:rPr lang="nl-NL" altLang="nl-NL" smtClean="0"/>
              <a:pPr/>
              <a:t>14</a:t>
            </a:fld>
            <a:endParaRPr lang="nl-NL" altLang="nl-NL"/>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036552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1B1F1B-0FD4-4BDB-9E28-891D3D79C66C}" type="slidenum">
              <a:rPr lang="nl-NL" altLang="nl-NL" smtClean="0"/>
              <a:pPr/>
              <a:t>15</a:t>
            </a:fld>
            <a:endParaRPr lang="nl-NL" altLang="nl-NL"/>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90970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15C7CE-0A9F-4F4A-8B57-D05CAEE9687A}" type="slidenum">
              <a:rPr lang="nl-NL" altLang="nl-NL" smtClean="0"/>
              <a:pPr/>
              <a:t>16</a:t>
            </a:fld>
            <a:endParaRPr lang="nl-NL" altLang="nl-NL"/>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541472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C5FAD9-E3BF-4348-A57F-6F7C4428CA52}" type="slidenum">
              <a:rPr lang="nl-NL" altLang="nl-NL" smtClean="0"/>
              <a:pPr/>
              <a:t>17</a:t>
            </a:fld>
            <a:endParaRPr lang="nl-NL" altLang="nl-NL"/>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75761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062043-69BA-4B98-A8BE-C1E0CE41FFC0}" type="slidenum">
              <a:rPr lang="nl-NL" altLang="nl-NL" smtClean="0"/>
              <a:pPr/>
              <a:t>18</a:t>
            </a:fld>
            <a:endParaRPr lang="nl-NL" altLang="nl-NL"/>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75725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83BE3C-DE47-4709-94D9-AB36E3510334}" type="slidenum">
              <a:rPr lang="nl-NL" altLang="nl-NL" smtClean="0"/>
              <a:pPr/>
              <a:t>19</a:t>
            </a:fld>
            <a:endParaRPr lang="nl-NL" altLang="nl-NL"/>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89035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22</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173242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23</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24</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25</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26</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27</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28</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29</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30</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31</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32</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63813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33</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34</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35</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36</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37</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38</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39</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40</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41</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42</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78355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43</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44</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45</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46</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47</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48</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1071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5</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75575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6</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55518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7</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05968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CBA9F-BDBF-4F78-B641-807A1F05588B}" type="slidenum">
              <a:rPr lang="nl-NL" altLang="nl-NL" smtClean="0"/>
              <a:pPr/>
              <a:t>8</a:t>
            </a:fld>
            <a:endParaRPr lang="nl-NL" altLang="nl-NL"/>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24873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D8E821-7EB8-4ACF-B3DA-D90E0151B248}" type="slidenum">
              <a:rPr lang="nl-NL" altLang="nl-NL" smtClean="0"/>
              <a:pPr/>
              <a:t>10</a:t>
            </a:fld>
            <a:endParaRPr lang="nl-NL" altLang="nl-NL"/>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4271876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329260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230072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246651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322921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798525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4204C69-ABE9-4595-8062-1DAF6E9E3652}" type="datetimeFigureOut">
              <a:rPr lang="nl-NL" smtClean="0"/>
              <a:t>2-2-2020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2850680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4204C69-ABE9-4595-8062-1DAF6E9E3652}" type="datetimeFigureOut">
              <a:rPr lang="nl-NL" smtClean="0"/>
              <a:t>2-2-2020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221118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4204C69-ABE9-4595-8062-1DAF6E9E3652}" type="datetimeFigureOut">
              <a:rPr lang="nl-NL" smtClean="0"/>
              <a:t>2-2-2020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405454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4204C69-ABE9-4595-8062-1DAF6E9E3652}" type="datetimeFigureOut">
              <a:rPr lang="nl-NL" smtClean="0"/>
              <a:t>2-2-2020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90810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4204C69-ABE9-4595-8062-1DAF6E9E3652}" type="datetimeFigureOut">
              <a:rPr lang="nl-NL" smtClean="0"/>
              <a:t>2-2-2020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340239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4204C69-ABE9-4595-8062-1DAF6E9E3652}" type="datetimeFigureOut">
              <a:rPr lang="nl-NL" smtClean="0"/>
              <a:t>2-2-2020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0CC8D7A-2FF0-4C7B-AB60-D0E14CCDD9BA}" type="slidenum">
              <a:rPr lang="nl-NL" smtClean="0"/>
              <a:t>‹nr.›</a:t>
            </a:fld>
            <a:endParaRPr lang="nl-NL"/>
          </a:p>
        </p:txBody>
      </p:sp>
    </p:spTree>
    <p:extLst>
      <p:ext uri="{BB962C8B-B14F-4D97-AF65-F5344CB8AC3E}">
        <p14:creationId xmlns:p14="http://schemas.microsoft.com/office/powerpoint/2010/main" val="1569908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 name="camera.wav"/>
          </p:stSnd>
        </p:sndAc>
      </p:transition>
    </mc:Choice>
    <mc:Fallback xmlns="">
      <p:transition xmlns:p14="http://schemas.microsoft.com/office/powerpoint/2010/main" spd="slow">
        <p:fade/>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04C69-ABE9-4595-8062-1DAF6E9E3652}" type="datetimeFigureOut">
              <a:rPr lang="nl-NL" smtClean="0"/>
              <a:t>2-2-2020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C8D7A-2FF0-4C7B-AB60-D0E14CCDD9BA}" type="slidenum">
              <a:rPr lang="nl-NL" smtClean="0"/>
              <a:t>‹nr.›</a:t>
            </a:fld>
            <a:endParaRPr lang="nl-NL"/>
          </a:p>
        </p:txBody>
      </p:sp>
    </p:spTree>
    <p:extLst>
      <p:ext uri="{BB962C8B-B14F-4D97-AF65-F5344CB8AC3E}">
        <p14:creationId xmlns:p14="http://schemas.microsoft.com/office/powerpoint/2010/main" val="2378434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13" name="camera.wav"/>
          </p:stSnd>
        </p:sndAc>
      </p:transition>
    </mc:Choice>
    <mc:Fallback xmlns="">
      <p:transition xmlns:p14="http://schemas.microsoft.com/office/powerpoint/2010/main" spd="slow">
        <p:fade/>
        <p:sndAc>
          <p:stSnd>
            <p:snd r:embed="rId15" name="camera.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8.jpe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5.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3.jpe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image" Target="../media/image5.jp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19.xml"/><Relationship Id="rId9"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0.xml"/><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1.xml"/><Relationship Id="rId9"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2.xml"/><Relationship Id="rId9"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3.xml"/><Relationship Id="rId9"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4.xml"/><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4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6.xml"/><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27.xml"/><Relationship Id="rId9"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8.xml"/><Relationship Id="rId9"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9.xml"/><Relationship Id="rId9"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0.xml"/><Relationship Id="rId9"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1.xml"/><Relationship Id="rId9"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2.xml"/><Relationship Id="rId9"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3.xml"/><Relationship Id="rId9"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4.xml"/><Relationship Id="rId9" Type="http://schemas.openxmlformats.org/officeDocument/2006/relationships/audio" Target="../media/audio1.wav"/></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5.xml"/><Relationship Id="rId9" Type="http://schemas.openxmlformats.org/officeDocument/2006/relationships/audio" Target="../media/audio1.wav"/></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6.xml"/><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8.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7.xml"/><Relationship Id="rId9"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8.xml"/><Relationship Id="rId9" Type="http://schemas.openxmlformats.org/officeDocument/2006/relationships/audio" Target="../media/audio1.wav"/></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39.xml"/><Relationship Id="rId9" Type="http://schemas.openxmlformats.org/officeDocument/2006/relationships/audio" Target="../media/audio1.wav"/></Relationships>
</file>

<file path=ppt/slides/_rels/slide4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40.xml"/><Relationship Id="rId9" Type="http://schemas.openxmlformats.org/officeDocument/2006/relationships/image" Target="../media/image56.jpg"/></Relationships>
</file>

<file path=ppt/slides/_rels/slide4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41.xml"/><Relationship Id="rId9" Type="http://schemas.openxmlformats.org/officeDocument/2006/relationships/audio" Target="../media/audio1.wav"/></Relationships>
</file>

<file path=ppt/slides/_rels/slide4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42.xml"/><Relationship Id="rId9" Type="http://schemas.openxmlformats.org/officeDocument/2006/relationships/audio" Target="../media/audio1.wav"/></Relationships>
</file>

<file path=ppt/slides/_rels/slide4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43.xml"/><Relationship Id="rId9" Type="http://schemas.openxmlformats.org/officeDocument/2006/relationships/audio" Target="../media/audio1.wav"/></Relationships>
</file>

<file path=ppt/slides/_rels/slide4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44.xml"/><Relationship Id="rId9" Type="http://schemas.openxmlformats.org/officeDocument/2006/relationships/audio" Target="../media/audio1.wav"/></Relationships>
</file>

<file path=ppt/slides/_rels/slide4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45.xml"/><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jp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6.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412420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a:p>
            <a:pPr algn="ctr"/>
            <a:r>
              <a:rPr lang="nl-NL" sz="11500" b="1" dirty="0">
                <a:ln w="381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Lucida Handwriting" panose="03010101010101010101" pitchFamily="66" charset="0"/>
              </a:rPr>
              <a:t>MASKERS WERELDWIJD</a:t>
            </a:r>
            <a:endParaRPr lang="nl-NL" sz="13800" b="1" dirty="0">
              <a:ln w="381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119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69277" y="5014111"/>
            <a:ext cx="11447586" cy="1569660"/>
          </a:xfrm>
          <a:prstGeom prst="rect">
            <a:avLst/>
          </a:prstGeom>
          <a:blipFill>
            <a:blip r:embed="rId4"/>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		Geschiedenis Venetiaanse maskers</a:t>
            </a:r>
          </a:p>
          <a:p>
            <a:pPr algn="ctr"/>
            <a:r>
              <a:rPr lang="nl-NL" sz="2400" b="1" dirty="0"/>
              <a:t>De Venetiaanse maskers mochten gedragen worden tussen 5 oktober en Kerstmis, op 2e Kerstdag, Vastenavond en tijdens Hemelvaart. In de 18e eeuw werden de wetten aangepast en mocht men nog drie maanden per jaar een masker dragen.</a:t>
            </a:r>
            <a:endParaRPr lang="nl-NL" sz="2400" dirty="0"/>
          </a:p>
        </p:txBody>
      </p:sp>
      <p:pic>
        <p:nvPicPr>
          <p:cNvPr id="5122" name="Picture 4"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505" y="159658"/>
            <a:ext cx="7295846" cy="5471885"/>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9" descr="venice-carnival-2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4710562" cy="5966338"/>
          </a:xfrm>
          <a:prstGeom prst="rect">
            <a:avLst/>
          </a:prstGeom>
          <a:noFill/>
          <a:ln w="38100" cmpd="dbl">
            <a:solidFill>
              <a:schemeClr val="bg1"/>
            </a:solidFill>
            <a:miter lim="800000"/>
            <a:headEnd/>
            <a:tailEnd/>
          </a:ln>
          <a:effectLst>
            <a:softEdge rad="635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13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26"/>
          <p:cNvPicPr>
            <a:picLocks noChangeAspect="1" noChangeArrowheads="1"/>
          </p:cNvPicPr>
          <p:nvPr/>
        </p:nvPicPr>
        <p:blipFill rotWithShape="1">
          <a:blip r:embed="rId4">
            <a:extLst>
              <a:ext uri="{28A0092B-C50C-407E-A947-70E740481C1C}">
                <a14:useLocalDpi xmlns:a14="http://schemas.microsoft.com/office/drawing/2010/main" val="0"/>
              </a:ext>
            </a:extLst>
          </a:blip>
          <a:srcRect l="12699"/>
          <a:stretch/>
        </p:blipFill>
        <p:spPr bwMode="auto">
          <a:xfrm>
            <a:off x="0" y="91158"/>
            <a:ext cx="7930662" cy="6813159"/>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kstvak 3"/>
          <p:cNvSpPr txBox="1"/>
          <p:nvPr/>
        </p:nvSpPr>
        <p:spPr>
          <a:xfrm>
            <a:off x="8171543" y="474497"/>
            <a:ext cx="3667127" cy="6001643"/>
          </a:xfrm>
          <a:prstGeom prst="rect">
            <a:avLst/>
          </a:prstGeom>
          <a:blipFill>
            <a:blip r:embed="rId5"/>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r>
              <a:rPr lang="nl-NL" sz="2400" b="1" dirty="0"/>
              <a:t> </a:t>
            </a:r>
          </a:p>
          <a:p>
            <a:pPr algn="ctr"/>
            <a:endParaRPr lang="nl-NL" sz="2400" b="1" dirty="0"/>
          </a:p>
          <a:p>
            <a:pPr algn="ctr"/>
            <a:r>
              <a:rPr lang="nl-NL" sz="2400" b="1" dirty="0"/>
              <a:t>Bijzonder is dat als je je erin verdiept je er pas achter komt dat elk Venetiaans masker een geschiedenis heeft. Het Venetiaanse masker staat ergens voor. Sommige maskers worden alleen gedragen door mannen, andere alleen door vrouwen.</a:t>
            </a:r>
          </a:p>
          <a:p>
            <a:pPr algn="ctr"/>
            <a:endParaRPr lang="nl-NL" sz="2400" b="1" dirty="0"/>
          </a:p>
        </p:txBody>
      </p:sp>
    </p:spTree>
    <p:extLst>
      <p:ext uri="{BB962C8B-B14F-4D97-AF65-F5344CB8AC3E}">
        <p14:creationId xmlns:p14="http://schemas.microsoft.com/office/powerpoint/2010/main" val="241671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tekenis van Venetiaanse mas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1" y="0"/>
            <a:ext cx="9549634" cy="6858000"/>
          </a:xfrm>
          <a:prstGeom prst="rect">
            <a:avLst/>
          </a:prstGeom>
          <a:noFill/>
          <a:effectLst>
            <a:softEdge rad="635000"/>
          </a:effectLst>
          <a:extLst>
            <a:ext uri="{909E8E84-426E-40dd-AFC4-6F175D3DCCD1}">
              <a14:hiddenFill xmlns="" xmlns:a14="http://schemas.microsoft.com/office/drawing/2010/main">
                <a:solidFill>
                  <a:srgbClr val="FFFFFF"/>
                </a:solidFill>
              </a14:hiddenFill>
            </a:ext>
          </a:extLst>
        </p:spPr>
      </p:pic>
      <p:sp>
        <p:nvSpPr>
          <p:cNvPr id="5" name="Tekstvak 4"/>
          <p:cNvSpPr txBox="1"/>
          <p:nvPr/>
        </p:nvSpPr>
        <p:spPr>
          <a:xfrm>
            <a:off x="8475785" y="612844"/>
            <a:ext cx="3390741" cy="5632311"/>
          </a:xfrm>
          <a:prstGeom prst="rect">
            <a:avLst/>
          </a:prstGeom>
          <a:blipFill>
            <a:blip r:embed="rId5"/>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a:r>
              <a:rPr lang="nl-NL" sz="2400" b="1" dirty="0"/>
              <a:t>Bijzonder is dat als je je erin verdiept je er pas achter komt dat elk Venetiaans masker een geschiedenis heeft. Het Venetiaanse masker staat ergens voor. Sommige maskers worden alleen gedragen door mannen, andere alleen door vrouwen.</a:t>
            </a:r>
          </a:p>
          <a:p>
            <a:pPr algn="ctr"/>
            <a:endParaRPr lang="nl-NL" sz="2400" b="1" dirty="0"/>
          </a:p>
        </p:txBody>
      </p:sp>
    </p:spTree>
    <p:extLst>
      <p:ext uri="{BB962C8B-B14F-4D97-AF65-F5344CB8AC3E}">
        <p14:creationId xmlns:p14="http://schemas.microsoft.com/office/powerpoint/2010/main" val="264056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9267091" y="476160"/>
            <a:ext cx="2620089" cy="6370975"/>
          </a:xfrm>
          <a:prstGeom prst="rect">
            <a:avLst/>
          </a:prstGeom>
          <a:blipFill>
            <a:blip r:embed="rId4"/>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a:r>
              <a:rPr lang="nl-NL" sz="2400" b="1" dirty="0"/>
              <a:t> Pantalone, Venetiaans masker met lange neus. Het </a:t>
            </a:r>
            <a:r>
              <a:rPr lang="nl-NL" sz="2400" b="1" dirty="0" err="1"/>
              <a:t>pantalone</a:t>
            </a:r>
            <a:r>
              <a:rPr lang="nl-NL" sz="2400" b="1" dirty="0"/>
              <a:t> (degene die de broek draagt) masker is herkenbaar aan de gefronste wenkbrauw, dat staat voor </a:t>
            </a:r>
            <a:r>
              <a:rPr lang="nl-NL" sz="2400" b="1" dirty="0" err="1"/>
              <a:t>oudemans</a:t>
            </a:r>
            <a:r>
              <a:rPr lang="nl-NL" sz="2400" b="1" dirty="0"/>
              <a:t> wijsheid en de lang gehaakte neus.</a:t>
            </a:r>
          </a:p>
        </p:txBody>
      </p:sp>
      <p:pic>
        <p:nvPicPr>
          <p:cNvPr id="2052" name="Picture 4" descr="Venetiaans masker met lange neus"/>
          <p:cNvPicPr>
            <a:picLocks noChangeAspect="1" noChangeArrowheads="1"/>
          </p:cNvPicPr>
          <p:nvPr/>
        </p:nvPicPr>
        <p:blipFill rotWithShape="1">
          <a:blip r:embed="rId5">
            <a:extLst>
              <a:ext uri="{28A0092B-C50C-407E-A947-70E740481C1C}">
                <a14:useLocalDpi xmlns:a14="http://schemas.microsoft.com/office/drawing/2010/main" val="0"/>
              </a:ext>
            </a:extLst>
          </a:blip>
          <a:srcRect l="8634" t="5425" b="2123"/>
          <a:stretch/>
        </p:blipFill>
        <p:spPr bwMode="auto">
          <a:xfrm>
            <a:off x="1" y="-17584"/>
            <a:ext cx="9970476" cy="6893170"/>
          </a:xfrm>
          <a:prstGeom prst="rect">
            <a:avLst/>
          </a:prstGeom>
          <a:noFill/>
          <a:effectLst>
            <a:softEdge rad="635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26113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1" y="0"/>
            <a:ext cx="9144000" cy="7017657"/>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kstvak 2"/>
          <p:cNvSpPr txBox="1"/>
          <p:nvPr/>
        </p:nvSpPr>
        <p:spPr>
          <a:xfrm>
            <a:off x="5275385" y="4598128"/>
            <a:ext cx="6591142" cy="1938992"/>
          </a:xfrm>
          <a:prstGeom prst="rect">
            <a:avLst/>
          </a:prstGeom>
          <a:blipFill>
            <a:blip r:embed="rId5"/>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a:r>
              <a:rPr lang="nl-NL" sz="2400" b="1" dirty="0"/>
              <a:t>Columbia masker</a:t>
            </a:r>
            <a:endParaRPr lang="nl-NL" sz="2400" b="1" dirty="0">
              <a:solidFill>
                <a:srgbClr val="C00000"/>
              </a:solidFill>
              <a:latin typeface="Lucida Handwriting" panose="03010101010101010101" pitchFamily="66" charset="0"/>
            </a:endParaRPr>
          </a:p>
          <a:p>
            <a:pPr algn="ctr"/>
            <a:r>
              <a:rPr lang="nl-NL" sz="2400" dirty="0"/>
              <a:t>Het halve </a:t>
            </a:r>
            <a:r>
              <a:rPr lang="nl-NL" sz="2400" b="1" dirty="0"/>
              <a:t>Columbia</a:t>
            </a:r>
            <a:r>
              <a:rPr lang="nl-NL" sz="2400" dirty="0"/>
              <a:t> masker</a:t>
            </a:r>
            <a:r>
              <a:rPr lang="nl-NL" sz="2400" b="1" dirty="0"/>
              <a:t> </a:t>
            </a:r>
            <a:r>
              <a:rPr lang="nl-NL" sz="2400" dirty="0"/>
              <a:t>is de vrouwelijke tegenhanger voor de </a:t>
            </a:r>
            <a:r>
              <a:rPr lang="nl-NL" sz="2400" b="1" dirty="0" err="1"/>
              <a:t>Bauta</a:t>
            </a:r>
            <a:r>
              <a:rPr lang="nl-NL" sz="2400" dirty="0"/>
              <a:t>. Dit masker werd pas later populair in het Italiaanse theater.</a:t>
            </a:r>
            <a:endParaRPr lang="nl-NL" sz="2400" b="1" dirty="0"/>
          </a:p>
        </p:txBody>
      </p:sp>
      <p:pic>
        <p:nvPicPr>
          <p:cNvPr id="6146" name="Picture 2" descr="Venetiaans mas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801" y="159657"/>
            <a:ext cx="5399542" cy="3919974"/>
          </a:xfrm>
          <a:prstGeom prst="rect">
            <a:avLst/>
          </a:prstGeom>
          <a:noFill/>
          <a:effectLst>
            <a:softEdge rad="635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5790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14"/>
          <p:cNvPicPr>
            <a:picLocks noChangeAspect="1" noChangeArrowheads="1"/>
          </p:cNvPicPr>
          <p:nvPr/>
        </p:nvPicPr>
        <p:blipFill rotWithShape="1">
          <a:blip r:embed="rId4">
            <a:extLst>
              <a:ext uri="{28A0092B-C50C-407E-A947-70E740481C1C}">
                <a14:useLocalDpi xmlns:a14="http://schemas.microsoft.com/office/drawing/2010/main" val="0"/>
              </a:ext>
            </a:extLst>
          </a:blip>
          <a:srcRect l="17933" t="11257" b="7451"/>
          <a:stretch/>
        </p:blipFill>
        <p:spPr bwMode="auto">
          <a:xfrm>
            <a:off x="58057" y="0"/>
            <a:ext cx="9231086" cy="6858000"/>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descr="9"/>
          <p:cNvPicPr>
            <a:picLocks noChangeAspect="1" noChangeArrowheads="1"/>
          </p:cNvPicPr>
          <p:nvPr/>
        </p:nvPicPr>
        <p:blipFill rotWithShape="1">
          <a:blip r:embed="rId5">
            <a:extLst>
              <a:ext uri="{28A0092B-C50C-407E-A947-70E740481C1C}">
                <a14:useLocalDpi xmlns:a14="http://schemas.microsoft.com/office/drawing/2010/main" val="0"/>
              </a:ext>
            </a:extLst>
          </a:blip>
          <a:srcRect l="9657" r="39020"/>
          <a:stretch/>
        </p:blipFill>
        <p:spPr bwMode="auto">
          <a:xfrm>
            <a:off x="22860" y="-51341"/>
            <a:ext cx="4737826" cy="6923472"/>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kstvak 3"/>
          <p:cNvSpPr txBox="1"/>
          <p:nvPr/>
        </p:nvSpPr>
        <p:spPr>
          <a:xfrm>
            <a:off x="7518399" y="224907"/>
            <a:ext cx="4455886" cy="6370975"/>
          </a:xfrm>
          <a:prstGeom prst="rect">
            <a:avLst/>
          </a:prstGeom>
          <a:blipFill>
            <a:blip r:embed="rId6"/>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sv-SE" sz="2400" b="1" dirty="0"/>
              <a:t>Moretta masker of Servetta Muta</a:t>
            </a:r>
            <a:endParaRPr lang="sv-SE" sz="2400" dirty="0"/>
          </a:p>
          <a:p>
            <a:pPr algn="ctr"/>
            <a:endParaRPr lang="nl-NL" sz="2400" b="1" dirty="0">
              <a:solidFill>
                <a:srgbClr val="C00000"/>
              </a:solidFill>
              <a:latin typeface="Lucida Handwriting" panose="03010101010101010101" pitchFamily="66" charset="0"/>
            </a:endParaRPr>
          </a:p>
          <a:p>
            <a:pPr algn="ctr"/>
            <a:r>
              <a:rPr lang="nl-NL" sz="2400" dirty="0"/>
              <a:t>Het </a:t>
            </a:r>
            <a:r>
              <a:rPr lang="nl-NL" sz="2400" dirty="0" err="1"/>
              <a:t>Moretta</a:t>
            </a:r>
            <a:r>
              <a:rPr lang="nl-NL" sz="2400" dirty="0"/>
              <a:t> masker of </a:t>
            </a:r>
            <a:r>
              <a:rPr lang="nl-NL" sz="2400" dirty="0" err="1"/>
              <a:t>Servetta</a:t>
            </a:r>
            <a:r>
              <a:rPr lang="nl-NL" sz="2400" dirty="0"/>
              <a:t> </a:t>
            </a:r>
            <a:r>
              <a:rPr lang="nl-NL" sz="2400" dirty="0" err="1"/>
              <a:t>Muta</a:t>
            </a:r>
            <a:r>
              <a:rPr lang="nl-NL" sz="2400" dirty="0"/>
              <a:t> is een klein zwart masker zonder gezichtseigenschappen betekent en staat voor ‘de donkere’ of ‘de stomme knecht’. Het is een van de bijzonderste maskers omdat het gedragen wordt door een knop die je met je tanden vasthoudt. Zo was je automatische de ‘zwijgzame knecht’. De enige manier om in gesprek te komen was door het masker af te doen.</a:t>
            </a:r>
            <a:endParaRPr lang="nl-NL" sz="2400" b="1" dirty="0"/>
          </a:p>
        </p:txBody>
      </p:sp>
    </p:spTree>
    <p:extLst>
      <p:ext uri="{BB962C8B-B14F-4D97-AF65-F5344CB8AC3E}">
        <p14:creationId xmlns:p14="http://schemas.microsoft.com/office/powerpoint/2010/main" val="185144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018586" y="487025"/>
            <a:ext cx="3811376" cy="6001643"/>
          </a:xfrm>
          <a:prstGeom prst="rect">
            <a:avLst/>
          </a:prstGeom>
          <a:blipFill>
            <a:blip r:embed="rId4"/>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nl-NL" sz="2400" b="1" dirty="0" err="1"/>
              <a:t>Bauta</a:t>
            </a:r>
            <a:r>
              <a:rPr lang="nl-NL" sz="2400" b="1" dirty="0"/>
              <a:t> Masker</a:t>
            </a:r>
            <a:endParaRPr lang="nl-NL" sz="2400" dirty="0"/>
          </a:p>
          <a:p>
            <a:pPr algn="ctr"/>
            <a:endParaRPr lang="nl-NL" sz="2400" b="1" dirty="0">
              <a:solidFill>
                <a:srgbClr val="C00000"/>
              </a:solidFill>
              <a:latin typeface="Lucida Handwriting" panose="03010101010101010101" pitchFamily="66" charset="0"/>
            </a:endParaRPr>
          </a:p>
          <a:p>
            <a:pPr algn="ctr"/>
            <a:r>
              <a:rPr lang="nl-NL" sz="2400" dirty="0"/>
              <a:t>Met het dragen van het </a:t>
            </a:r>
            <a:r>
              <a:rPr lang="nl-NL" sz="2400" dirty="0" err="1"/>
              <a:t>bauta</a:t>
            </a:r>
            <a:r>
              <a:rPr lang="nl-NL" sz="2400" dirty="0"/>
              <a:t> masker</a:t>
            </a:r>
            <a:r>
              <a:rPr lang="nl-NL" sz="2400" b="1" dirty="0"/>
              <a:t> </a:t>
            </a:r>
            <a:r>
              <a:rPr lang="nl-NL" sz="2400" dirty="0"/>
              <a:t>waanden mannen zich vroeger volledig anoniem door Venetië. Het was verplicht om dit masker te dragen als je in de politiek werkte. Omdat het masker het gehele gezicht bedekt wist niemand wie welke beslissing precies had genomen.</a:t>
            </a:r>
          </a:p>
          <a:p>
            <a:pPr algn="ctr"/>
            <a:endParaRPr lang="nl-NL" sz="2400" b="1" dirty="0"/>
          </a:p>
        </p:txBody>
      </p:sp>
      <p:pic>
        <p:nvPicPr>
          <p:cNvPr id="5" name="Picture 4" descr="4"/>
          <p:cNvPicPr>
            <a:picLocks noChangeAspect="1" noChangeArrowheads="1"/>
          </p:cNvPicPr>
          <p:nvPr/>
        </p:nvPicPr>
        <p:blipFill rotWithShape="1">
          <a:blip r:embed="rId5">
            <a:extLst>
              <a:ext uri="{28A0092B-C50C-407E-A947-70E740481C1C}">
                <a14:useLocalDpi xmlns:a14="http://schemas.microsoft.com/office/drawing/2010/main" val="0"/>
              </a:ext>
            </a:extLst>
          </a:blip>
          <a:srcRect t="4706" b="5294"/>
          <a:stretch/>
        </p:blipFill>
        <p:spPr bwMode="auto">
          <a:xfrm>
            <a:off x="-203200" y="-4034"/>
            <a:ext cx="8942754" cy="6862034"/>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527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950569" y="446939"/>
            <a:ext cx="2826639" cy="5262979"/>
          </a:xfrm>
          <a:prstGeom prst="rect">
            <a:avLst/>
          </a:prstGeom>
          <a:blipFill>
            <a:blip r:embed="rId4"/>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nl-NL" sz="2400" b="1" dirty="0" err="1"/>
              <a:t>Zanni</a:t>
            </a:r>
            <a:r>
              <a:rPr lang="nl-NL" sz="2400" b="1" dirty="0"/>
              <a:t> masker</a:t>
            </a:r>
            <a:endParaRPr lang="nl-NL" sz="2400" dirty="0"/>
          </a:p>
          <a:p>
            <a:pPr algn="ctr"/>
            <a:endParaRPr lang="nl-NL" sz="2400" b="1" dirty="0">
              <a:solidFill>
                <a:srgbClr val="C00000"/>
              </a:solidFill>
              <a:latin typeface="Lucida Handwriting" panose="03010101010101010101" pitchFamily="66" charset="0"/>
            </a:endParaRPr>
          </a:p>
          <a:p>
            <a:pPr algn="ctr"/>
            <a:r>
              <a:rPr lang="nl-NL" sz="2400" dirty="0"/>
              <a:t>Draag je het </a:t>
            </a:r>
            <a:r>
              <a:rPr lang="nl-NL" sz="2400" dirty="0" err="1"/>
              <a:t>Zanni</a:t>
            </a:r>
            <a:r>
              <a:rPr lang="nl-NL" sz="2400" dirty="0"/>
              <a:t> masker dan wordt je vergeleken met de dorpsgek. De lage wenkbrauw vertegenwoordigt zijn gebrek aan intelligentie, evenals zijn lange neus..</a:t>
            </a:r>
            <a:endParaRPr lang="nl-NL" sz="2400" b="1" dirty="0"/>
          </a:p>
        </p:txBody>
      </p:sp>
      <p:pic>
        <p:nvPicPr>
          <p:cNvPr id="11268" name="Picture 4" descr="https://www.maskersenpruiken.nl/wp-content/uploads/2017/11/zanni-colore-mw-10521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0519" y="3966234"/>
            <a:ext cx="1790327" cy="2312086"/>
          </a:xfrm>
          <a:prstGeom prst="rect">
            <a:avLst/>
          </a:prstGeom>
          <a:noFill/>
          <a:extLst>
            <a:ext uri="{909E8E84-426E-40dd-AFC4-6F175D3DCCD1}">
              <a14:hiddenFill xmlns="" xmlns:a14="http://schemas.microsoft.com/office/drawing/2010/main">
                <a:solidFill>
                  <a:srgbClr val="FFFFFF"/>
                </a:solidFill>
              </a14:hiddenFill>
            </a:ext>
          </a:extLst>
        </p:spPr>
      </p:pic>
      <p:pic>
        <p:nvPicPr>
          <p:cNvPr id="11270" name="Picture 6" descr="Afbeeldingsresultaat voor Zanni mask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8901" y="446939"/>
            <a:ext cx="1585933" cy="1585933"/>
          </a:xfrm>
          <a:prstGeom prst="rect">
            <a:avLst/>
          </a:prstGeom>
          <a:noFill/>
          <a:extLst>
            <a:ext uri="{909E8E84-426E-40dd-AFC4-6F175D3DCCD1}">
              <a14:hiddenFill xmlns="" xmlns:a14="http://schemas.microsoft.com/office/drawing/2010/main">
                <a:solidFill>
                  <a:srgbClr val="FFFFFF"/>
                </a:solidFill>
              </a14:hiddenFill>
            </a:ext>
          </a:extLst>
        </p:spPr>
      </p:pic>
      <p:pic>
        <p:nvPicPr>
          <p:cNvPr id="11272" name="Picture 8" descr="Afbeeldingsresultaat voor Zanni mas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1787" y="3698954"/>
            <a:ext cx="1851372" cy="16746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Gerelateerde afbeeld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276" y="377428"/>
            <a:ext cx="4503250" cy="62632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Afbeeldingsresultaat voor Zanni mask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2576" y="377428"/>
            <a:ext cx="4627993" cy="66430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1444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10" name="camera.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84" y="0"/>
            <a:ext cx="9144000" cy="6858000"/>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kstvak 2"/>
          <p:cNvSpPr txBox="1"/>
          <p:nvPr/>
        </p:nvSpPr>
        <p:spPr>
          <a:xfrm>
            <a:off x="8476342" y="426563"/>
            <a:ext cx="3395487" cy="6001643"/>
          </a:xfrm>
          <a:prstGeom prst="rect">
            <a:avLst/>
          </a:prstGeom>
          <a:blipFill>
            <a:blip r:embed="rId5"/>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nl-NL" sz="2400" b="1" dirty="0" err="1"/>
              <a:t>Larva</a:t>
            </a:r>
            <a:r>
              <a:rPr lang="nl-NL" sz="2400" b="1" dirty="0"/>
              <a:t> of Molto, volledig bedekt gezichtsmasker</a:t>
            </a:r>
            <a:endParaRPr lang="nl-NL" sz="2400" dirty="0"/>
          </a:p>
          <a:p>
            <a:pPr algn="ctr"/>
            <a:endParaRPr lang="nl-NL" sz="2400" b="1" dirty="0">
              <a:solidFill>
                <a:srgbClr val="C00000"/>
              </a:solidFill>
              <a:latin typeface="Lucida Handwriting" panose="03010101010101010101" pitchFamily="66" charset="0"/>
            </a:endParaRPr>
          </a:p>
          <a:p>
            <a:pPr algn="ctr"/>
            <a:r>
              <a:rPr lang="nl-NL" sz="2400" dirty="0"/>
              <a:t>Het </a:t>
            </a:r>
            <a:r>
              <a:rPr lang="nl-NL" sz="2400" dirty="0" err="1"/>
              <a:t>Larva</a:t>
            </a:r>
            <a:r>
              <a:rPr lang="nl-NL" sz="2400" dirty="0"/>
              <a:t> (geest) of Molto (gezicht) masker verbergt het gehele gezicht. In tegenstelling tot het </a:t>
            </a:r>
            <a:r>
              <a:rPr lang="nl-NL" sz="2400" dirty="0" err="1"/>
              <a:t>bauta</a:t>
            </a:r>
            <a:r>
              <a:rPr lang="nl-NL" sz="2400" dirty="0"/>
              <a:t> masker kan je met dit masker niet eten of drinken. Een ideaal masker voor een mysterieuze entree.</a:t>
            </a:r>
            <a:endParaRPr lang="nl-NL" sz="2400" b="1" dirty="0"/>
          </a:p>
        </p:txBody>
      </p:sp>
    </p:spTree>
    <p:extLst>
      <p:ext uri="{BB962C8B-B14F-4D97-AF65-F5344CB8AC3E}">
        <p14:creationId xmlns:p14="http://schemas.microsoft.com/office/powerpoint/2010/main" val="392796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01387747DOhoAi_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29" y="-293356"/>
            <a:ext cx="10522857" cy="7424057"/>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kstvak 2"/>
          <p:cNvSpPr txBox="1"/>
          <p:nvPr/>
        </p:nvSpPr>
        <p:spPr>
          <a:xfrm>
            <a:off x="9020908" y="740852"/>
            <a:ext cx="2783653" cy="5632311"/>
          </a:xfrm>
          <a:prstGeom prst="rect">
            <a:avLst/>
          </a:prstGeom>
          <a:blipFill>
            <a:blip r:embed="rId5"/>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nl-NL" sz="2400" b="1" dirty="0"/>
              <a:t>Katachtige masker ‘</a:t>
            </a:r>
            <a:r>
              <a:rPr lang="nl-NL" sz="2400" b="1" dirty="0" err="1"/>
              <a:t>Knaga</a:t>
            </a:r>
            <a:r>
              <a:rPr lang="nl-NL" sz="2400" b="1" dirty="0"/>
              <a:t>’</a:t>
            </a:r>
            <a:endParaRPr lang="nl-NL" sz="2400" dirty="0"/>
          </a:p>
          <a:p>
            <a:pPr algn="ctr"/>
            <a:r>
              <a:rPr lang="nl-NL" sz="2400" dirty="0"/>
              <a:t>Het katachtige masker ‘</a:t>
            </a:r>
            <a:r>
              <a:rPr lang="nl-NL" sz="2400" dirty="0" err="1"/>
              <a:t>Knaga</a:t>
            </a:r>
            <a:r>
              <a:rPr lang="nl-NL" sz="2400" dirty="0"/>
              <a:t>’, werd gedragen door mannen die zich als vrouw willen verkleden en was het product van een maas in de Venetiaanse wet.</a:t>
            </a:r>
            <a:endParaRPr lang="nl-NL" sz="2400" b="1" dirty="0"/>
          </a:p>
        </p:txBody>
      </p:sp>
    </p:spTree>
    <p:extLst>
      <p:ext uri="{BB962C8B-B14F-4D97-AF65-F5344CB8AC3E}">
        <p14:creationId xmlns:p14="http://schemas.microsoft.com/office/powerpoint/2010/main" val="351263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6"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2764970" y="496313"/>
            <a:ext cx="6792686" cy="3231654"/>
          </a:xfrm>
          <a:prstGeom prst="rect">
            <a:avLst/>
          </a:prstGeom>
          <a:blipFill dpi="0" rotWithShape="1">
            <a:blip r:embed="rId5">
              <a:extLst>
                <a:ext uri="{28A0092B-C50C-407E-A947-70E740481C1C}">
                  <a14:useLocalDpi xmlns:a14="http://schemas.microsoft.com/office/drawing/2010/main" val="0"/>
                </a:ext>
              </a:extLst>
            </a:blip>
            <a:srcRect/>
            <a:stretch>
              <a:fillRect/>
            </a:stretch>
          </a:blip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a:p>
            <a:pPr algn="ctr"/>
            <a:r>
              <a:rPr lang="nl-NL" sz="2800" dirty="0">
                <a:ln w="0"/>
                <a:effectLst>
                  <a:outerShdw blurRad="38100" dist="19050" dir="2700000" algn="tl" rotWithShape="0">
                    <a:schemeClr val="dk1">
                      <a:alpha val="40000"/>
                    </a:schemeClr>
                  </a:outerShdw>
                </a:effectLst>
                <a:latin typeface="Lucida Handwriting" panose="03010101010101010101" pitchFamily="66" charset="0"/>
              </a:rPr>
              <a:t>DIT WIL JE WETEN OVER  HET DODENMASKER VAN    TOETANCHAMON: </a:t>
            </a:r>
          </a:p>
          <a:p>
            <a:pPr algn="ctr"/>
            <a:r>
              <a:rPr lang="nl-NL" sz="2800" dirty="0">
                <a:ln w="0"/>
                <a:effectLst>
                  <a:outerShdw blurRad="38100" dist="19050" dir="2700000" algn="tl" rotWithShape="0">
                    <a:schemeClr val="dk1">
                      <a:alpha val="40000"/>
                    </a:schemeClr>
                  </a:outerShdw>
                </a:effectLst>
                <a:latin typeface="Lucida Handwriting" panose="03010101010101010101" pitchFamily="66" charset="0"/>
              </a:rPr>
              <a:t>EEN BIJZONDERE EN MOGELIJK VERVLOEKTE VONDST</a:t>
            </a:r>
          </a:p>
          <a:p>
            <a:pPr algn="ctr"/>
            <a:endParaRPr lang="nl-NL" sz="3200" dirty="0">
              <a:solidFill>
                <a:srgbClr val="C00000"/>
              </a:solidFill>
            </a:endParaRPr>
          </a:p>
        </p:txBody>
      </p:sp>
      <p:sp>
        <p:nvSpPr>
          <p:cNvPr id="6" name="Tekstvak 5"/>
          <p:cNvSpPr txBox="1"/>
          <p:nvPr/>
        </p:nvSpPr>
        <p:spPr>
          <a:xfrm>
            <a:off x="624114" y="4559005"/>
            <a:ext cx="11074399" cy="1938992"/>
          </a:xfrm>
          <a:prstGeom prst="rect">
            <a:avLst/>
          </a:prstGeom>
          <a:blipFill>
            <a:blip r:embed="rId5"/>
            <a:stretch>
              <a:fillRect/>
            </a:stretch>
          </a:blipFill>
        </p:spPr>
        <p:txBody>
          <a:bodyPr wrap="square" rtlCol="0">
            <a:spAutoFit/>
          </a:bodyPr>
          <a:lstStyle/>
          <a:p>
            <a:pPr algn="ctr"/>
            <a:r>
              <a:rPr lang="nl-NL" sz="2400" b="1" dirty="0"/>
              <a:t>Rond 1323 vóór het begin van de jaartelling blies in het oude Egypte farao Toetanchamon zijn laatste adem uit. Toetanchamon was nog maar 19 jaar oud toen hij overleed. Daarnaast had hij last van verschillende handicaps, zoals een klompvoet en een scheve ruggengraat, als het gevolg van net iets te veel familieconnecties tussen zijn voorouders.</a:t>
            </a:r>
            <a:endParaRPr lang="nl-NL" sz="2400" dirty="0"/>
          </a:p>
        </p:txBody>
      </p:sp>
      <p:pic>
        <p:nvPicPr>
          <p:cNvPr id="7" name="Picture 8" descr="2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5" y="253738"/>
            <a:ext cx="2460174" cy="3716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8" name="Picture 8" descr="2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57656" y="253738"/>
            <a:ext cx="2474685" cy="3716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944553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969188" y="415138"/>
            <a:ext cx="2830070" cy="5632311"/>
          </a:xfrm>
          <a:prstGeom prst="rect">
            <a:avLst/>
          </a:prstGeom>
          <a:blipFill>
            <a:blip r:embed="rId3"/>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Betekenis van Venetiaanse maskers</a:t>
            </a:r>
          </a:p>
          <a:p>
            <a:pPr algn="ctr" fontAlgn="base"/>
            <a:r>
              <a:rPr lang="en-US" sz="2400" b="1" dirty="0"/>
              <a:t>Arlecchino masker, </a:t>
            </a:r>
            <a:r>
              <a:rPr lang="en-US" sz="2400" b="1" dirty="0" err="1"/>
              <a:t>harlekijn</a:t>
            </a:r>
            <a:r>
              <a:rPr lang="en-US" sz="2400" b="1" dirty="0"/>
              <a:t> </a:t>
            </a:r>
          </a:p>
          <a:p>
            <a:pPr algn="ctr" fontAlgn="base"/>
            <a:r>
              <a:rPr lang="nl-NL" sz="2400" dirty="0"/>
              <a:t>De tegenhanger van het Pantalone masker is het </a:t>
            </a:r>
            <a:r>
              <a:rPr lang="nl-NL" sz="2400" dirty="0" err="1"/>
              <a:t>Arlecchino</a:t>
            </a:r>
            <a:r>
              <a:rPr lang="nl-NL" sz="2400" dirty="0"/>
              <a:t> masker. Het masker wordt gepresenteerd als een nobele wilde en gaat gepaard met kleurrijke kleding van een joker.</a:t>
            </a:r>
            <a:endParaRPr lang="nl-NL" sz="2400" b="1" dirty="0"/>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18"/>
            <a:ext cx="5202892" cy="6867818"/>
          </a:xfrm>
          <a:prstGeom prst="rect">
            <a:avLst/>
          </a:prstGeom>
          <a:effectLst>
            <a:softEdge rad="635000"/>
          </a:effectLst>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311" y="1788460"/>
            <a:ext cx="5577664" cy="5257800"/>
          </a:xfrm>
          <a:prstGeom prst="rect">
            <a:avLst/>
          </a:prstGeom>
          <a:effectLst>
            <a:softEdge rad="635000"/>
          </a:effectLst>
        </p:spPr>
      </p:pic>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3128" y="415138"/>
            <a:ext cx="2383717" cy="2328097"/>
          </a:xfrm>
          <a:prstGeom prst="rect">
            <a:avLst/>
          </a:prstGeom>
        </p:spPr>
      </p:pic>
    </p:spTree>
    <p:extLst>
      <p:ext uri="{BB962C8B-B14F-4D97-AF65-F5344CB8AC3E}">
        <p14:creationId xmlns:p14="http://schemas.microsoft.com/office/powerpoint/2010/main" val="1854005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2"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01386827xjuUvh_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327"/>
            <a:ext cx="8964897" cy="6723673"/>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descr="Ca 4"/>
          <p:cNvPicPr>
            <a:picLocks noChangeAspect="1" noChangeArrowheads="1"/>
          </p:cNvPicPr>
          <p:nvPr/>
        </p:nvPicPr>
        <p:blipFill rotWithShape="1">
          <a:blip r:embed="rId4">
            <a:extLst>
              <a:ext uri="{28A0092B-C50C-407E-A947-70E740481C1C}">
                <a14:useLocalDpi xmlns:a14="http://schemas.microsoft.com/office/drawing/2010/main" val="0"/>
              </a:ext>
            </a:extLst>
          </a:blip>
          <a:srcRect l="-1" r="47163"/>
          <a:stretch/>
        </p:blipFill>
        <p:spPr bwMode="auto">
          <a:xfrm>
            <a:off x="7482082" y="-158262"/>
            <a:ext cx="4943001" cy="7016262"/>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85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2" name="camera.wav"/>
          </p:stSnd>
        </p:sndAc>
      </p:transition>
    </mc:Choice>
    <mc:Fallback xmlns="">
      <p:transition xmlns:p14="http://schemas.microsoft.com/office/powerpoint/2010/main" spd="slow">
        <p:fade/>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afrikamuseum Congo dansmasker.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471" y="300047"/>
            <a:ext cx="4616823" cy="6307135"/>
          </a:xfrm>
          <a:prstGeom prst="rect">
            <a:avLst/>
          </a:prstGeom>
        </p:spPr>
      </p:pic>
      <p:sp>
        <p:nvSpPr>
          <p:cNvPr id="7" name="Tekstvak 6"/>
          <p:cNvSpPr txBox="1"/>
          <p:nvPr/>
        </p:nvSpPr>
        <p:spPr>
          <a:xfrm>
            <a:off x="6335059" y="1105647"/>
            <a:ext cx="4452470" cy="3046988"/>
          </a:xfrm>
          <a:prstGeom prst="rect">
            <a:avLst/>
          </a:prstGeom>
          <a:noFill/>
        </p:spPr>
        <p:txBody>
          <a:bodyPr wrap="square" rtlCol="0">
            <a:spAutoFit/>
          </a:bodyPr>
          <a:lstStyle/>
          <a:p>
            <a:r>
              <a:rPr lang="nl-NL" sz="2400" i="1" dirty="0">
                <a:solidFill>
                  <a:srgbClr val="FF0000"/>
                </a:solidFill>
                <a:latin typeface="Lucida Handwriting"/>
                <a:cs typeface="Lucida Handwriting"/>
              </a:rPr>
              <a:t>Dansmasker uit Congo</a:t>
            </a:r>
          </a:p>
          <a:p>
            <a:endParaRPr lang="nl-NL" sz="2400" dirty="0"/>
          </a:p>
          <a:p>
            <a:r>
              <a:rPr lang="nl-NL" sz="2400" dirty="0"/>
              <a:t>Dansmaskers werden gebruikt bij allerlei rituelen. Meestal gedragen door mannen. Ze werden gesneden uit hout en versierd met natuurlijke materialen. De makers waren echte kunstenaars.</a:t>
            </a:r>
          </a:p>
        </p:txBody>
      </p:sp>
    </p:spTree>
    <p:extLst>
      <p:ext uri="{BB962C8B-B14F-4D97-AF65-F5344CB8AC3E}">
        <p14:creationId xmlns:p14="http://schemas.microsoft.com/office/powerpoint/2010/main" val="2510390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7" name="Tekstvak 6"/>
          <p:cNvSpPr txBox="1"/>
          <p:nvPr/>
        </p:nvSpPr>
        <p:spPr>
          <a:xfrm>
            <a:off x="6335059" y="1105647"/>
            <a:ext cx="4452470" cy="3416320"/>
          </a:xfrm>
          <a:prstGeom prst="rect">
            <a:avLst/>
          </a:prstGeom>
          <a:noFill/>
        </p:spPr>
        <p:txBody>
          <a:bodyPr wrap="square" rtlCol="0">
            <a:spAutoFit/>
          </a:bodyPr>
          <a:lstStyle/>
          <a:p>
            <a:r>
              <a:rPr lang="nl-NL" sz="2400" i="1" dirty="0">
                <a:solidFill>
                  <a:srgbClr val="FF0000"/>
                </a:solidFill>
                <a:latin typeface="Lucida Handwriting"/>
                <a:cs typeface="Lucida Handwriting"/>
              </a:rPr>
              <a:t>Dansmasker van de </a:t>
            </a:r>
            <a:r>
              <a:rPr lang="nl-NL" sz="2400" i="1" dirty="0" err="1">
                <a:solidFill>
                  <a:srgbClr val="FF0000"/>
                </a:solidFill>
                <a:latin typeface="Lucida Handwriting"/>
                <a:cs typeface="Lucida Handwriting"/>
              </a:rPr>
              <a:t>Taka</a:t>
            </a:r>
            <a:r>
              <a:rPr lang="nl-NL" sz="2400" i="1" dirty="0">
                <a:solidFill>
                  <a:srgbClr val="FF0000"/>
                </a:solidFill>
                <a:latin typeface="Lucida Handwriting"/>
                <a:cs typeface="Lucida Handwriting"/>
              </a:rPr>
              <a:t>-stam uit Congo</a:t>
            </a:r>
          </a:p>
          <a:p>
            <a:endParaRPr lang="nl-NL" sz="2400" dirty="0"/>
          </a:p>
          <a:p>
            <a:r>
              <a:rPr lang="nl-NL" sz="2400" dirty="0"/>
              <a:t>Dergelijke dansmaskers werden gebruikt bij de besnijdenis van jongens. De maskers werden gedragen bij wijze van bescherming tegen kwade invloeden.</a:t>
            </a:r>
          </a:p>
        </p:txBody>
      </p:sp>
      <p:pic>
        <p:nvPicPr>
          <p:cNvPr id="3" name="Afbeelding 2" descr="dansmasker Congo Yak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5554980" cy="6858000"/>
          </a:xfrm>
          <a:prstGeom prst="rect">
            <a:avLst/>
          </a:prstGeom>
        </p:spPr>
      </p:pic>
    </p:spTree>
    <p:extLst>
      <p:ext uri="{BB962C8B-B14F-4D97-AF65-F5344CB8AC3E}">
        <p14:creationId xmlns:p14="http://schemas.microsoft.com/office/powerpoint/2010/main" val="229645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bali.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7" name="Tekstvak 6"/>
          <p:cNvSpPr txBox="1"/>
          <p:nvPr/>
        </p:nvSpPr>
        <p:spPr>
          <a:xfrm>
            <a:off x="5289176" y="896471"/>
            <a:ext cx="6379883" cy="2585323"/>
          </a:xfrm>
          <a:prstGeom prst="rect">
            <a:avLst/>
          </a:prstGeom>
          <a:noFill/>
        </p:spPr>
        <p:txBody>
          <a:bodyPr wrap="square" rtlCol="0">
            <a:spAutoFit/>
          </a:bodyPr>
          <a:lstStyle/>
          <a:p>
            <a:r>
              <a:rPr lang="nl-NL" sz="2400" b="1" dirty="0">
                <a:solidFill>
                  <a:srgbClr val="FF0000"/>
                </a:solidFill>
                <a:latin typeface="Lucida Handwriting"/>
                <a:cs typeface="Lucida Handwriting"/>
              </a:rPr>
              <a:t>Maskers uit Bali</a:t>
            </a:r>
          </a:p>
          <a:p>
            <a:endParaRPr lang="nl-NL" dirty="0">
              <a:solidFill>
                <a:srgbClr val="FF0000"/>
              </a:solidFill>
              <a:latin typeface="Lucida Handwriting"/>
              <a:cs typeface="Lucida Handwriting"/>
            </a:endParaRPr>
          </a:p>
          <a:p>
            <a:r>
              <a:rPr lang="nl-NL" sz="2400" dirty="0">
                <a:cs typeface="Lucida Handwriting"/>
              </a:rPr>
              <a:t>Bali staat bekend om haar vele kleurrijke maskers, die prachtig uit hout zijn gesneden.</a:t>
            </a:r>
          </a:p>
          <a:p>
            <a:r>
              <a:rPr lang="nl-NL" sz="2400" dirty="0">
                <a:cs typeface="Lucida Handwriting"/>
              </a:rPr>
              <a:t>Van oorsprong werden ze gebruikt om boze geesten te verjagen of om doden te begeleiden naar de hemel.</a:t>
            </a: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Sri_Lanka_Ceremonial_Dancer_(209111735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141" y="590177"/>
            <a:ext cx="3657600" cy="5572760"/>
          </a:xfrm>
          <a:prstGeom prst="rect">
            <a:avLst/>
          </a:prstGeom>
        </p:spPr>
      </p:pic>
      <p:sp>
        <p:nvSpPr>
          <p:cNvPr id="7" name="Tekstvak 6"/>
          <p:cNvSpPr txBox="1"/>
          <p:nvPr/>
        </p:nvSpPr>
        <p:spPr>
          <a:xfrm>
            <a:off x="5617882" y="1210235"/>
            <a:ext cx="5065059" cy="3046988"/>
          </a:xfrm>
          <a:prstGeom prst="rect">
            <a:avLst/>
          </a:prstGeom>
          <a:noFill/>
        </p:spPr>
        <p:txBody>
          <a:bodyPr wrap="square" rtlCol="0">
            <a:spAutoFit/>
          </a:bodyPr>
          <a:lstStyle/>
          <a:p>
            <a:r>
              <a:rPr lang="nl-NL" sz="2400" b="1" dirty="0">
                <a:solidFill>
                  <a:srgbClr val="FF0000"/>
                </a:solidFill>
                <a:latin typeface="Lucida Handwriting"/>
                <a:cs typeface="Lucida Handwriting"/>
              </a:rPr>
              <a:t>Maskers uit Sri Lanka</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In </a:t>
            </a:r>
            <a:r>
              <a:rPr lang="nl-NL" sz="2400" dirty="0" err="1">
                <a:solidFill>
                  <a:srgbClr val="000000"/>
                </a:solidFill>
                <a:cs typeface="Lucida Handwriting"/>
              </a:rPr>
              <a:t>Ariyapla</a:t>
            </a:r>
            <a:r>
              <a:rPr lang="nl-NL" sz="2400" dirty="0">
                <a:solidFill>
                  <a:srgbClr val="000000"/>
                </a:solidFill>
                <a:cs typeface="Lucida Handwriting"/>
              </a:rPr>
              <a:t> in Sri Lanka bestaat zelfs een masker-museum. Hier zijn veel beschilderde maskers te zien. Die werden gebruikt bij traditionele dansen en ceremonies.</a:t>
            </a:r>
          </a:p>
          <a:p>
            <a:endParaRPr lang="nl-NL" sz="2400" dirty="0">
              <a:cs typeface="Lucida Handwriting"/>
            </a:endParaRP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800px-Krampusmaske,_St._Johann_im_Ponsgau.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34" y="448235"/>
            <a:ext cx="4106313" cy="6108140"/>
          </a:xfrm>
          <a:prstGeom prst="rect">
            <a:avLst/>
          </a:prstGeom>
        </p:spPr>
      </p:pic>
      <p:sp>
        <p:nvSpPr>
          <p:cNvPr id="8" name="Tekstvak 7"/>
          <p:cNvSpPr txBox="1"/>
          <p:nvPr/>
        </p:nvSpPr>
        <p:spPr>
          <a:xfrm>
            <a:off x="5916706" y="1045882"/>
            <a:ext cx="4586941" cy="3416320"/>
          </a:xfrm>
          <a:prstGeom prst="rect">
            <a:avLst/>
          </a:prstGeom>
          <a:noFill/>
        </p:spPr>
        <p:txBody>
          <a:bodyPr wrap="square" rtlCol="0">
            <a:spAutoFit/>
          </a:bodyPr>
          <a:lstStyle/>
          <a:p>
            <a:r>
              <a:rPr lang="nl-NL" sz="2400" b="1" dirty="0">
                <a:solidFill>
                  <a:srgbClr val="FF0000"/>
                </a:solidFill>
                <a:latin typeface="Lucida Handwriting"/>
                <a:cs typeface="Lucida Handwriting"/>
              </a:rPr>
              <a:t>Zwitserland</a:t>
            </a:r>
            <a:endParaRPr lang="nl-NL" sz="2400" dirty="0">
              <a:cs typeface="Lucida Handwriting"/>
            </a:endParaRP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In Zwitserland kent men de uitbeelding van </a:t>
            </a:r>
            <a:r>
              <a:rPr lang="nl-NL" sz="2400" dirty="0" err="1">
                <a:solidFill>
                  <a:srgbClr val="000000"/>
                </a:solidFill>
                <a:cs typeface="Lucida Handwriting"/>
              </a:rPr>
              <a:t>Krampus</a:t>
            </a:r>
            <a:r>
              <a:rPr lang="nl-NL" sz="2400" dirty="0">
                <a:solidFill>
                  <a:srgbClr val="000000"/>
                </a:solidFill>
                <a:cs typeface="Lucida Handwriting"/>
              </a:rPr>
              <a:t>, een beestachtige demon. Vroeger droegen jonge mannen deze maskers met Sinterklaas. Stoute kinderen werden bang gemaakt, brave kinderen kregen geschenken.</a:t>
            </a: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zwitserland carnavalsmask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352" y="304159"/>
            <a:ext cx="4844508" cy="6449252"/>
          </a:xfrm>
          <a:prstGeom prst="rect">
            <a:avLst/>
          </a:prstGeom>
        </p:spPr>
      </p:pic>
      <p:sp>
        <p:nvSpPr>
          <p:cNvPr id="7" name="Tekstvak 6"/>
          <p:cNvSpPr txBox="1"/>
          <p:nvPr/>
        </p:nvSpPr>
        <p:spPr>
          <a:xfrm>
            <a:off x="6096000" y="1314824"/>
            <a:ext cx="4452471" cy="1938992"/>
          </a:xfrm>
          <a:prstGeom prst="rect">
            <a:avLst/>
          </a:prstGeom>
          <a:noFill/>
        </p:spPr>
        <p:txBody>
          <a:bodyPr wrap="square" rtlCol="0">
            <a:spAutoFit/>
          </a:bodyPr>
          <a:lstStyle/>
          <a:p>
            <a:r>
              <a:rPr lang="nl-NL" sz="2400" b="1" dirty="0">
                <a:solidFill>
                  <a:srgbClr val="FF0000"/>
                </a:solidFill>
                <a:latin typeface="Lucida Handwriting"/>
                <a:cs typeface="Lucida Handwriting"/>
              </a:rPr>
              <a:t>Zwitserland</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Carnavalsmasker uit Zwitserland.</a:t>
            </a:r>
          </a:p>
          <a:p>
            <a:r>
              <a:rPr lang="nl-NL" sz="2400" dirty="0">
                <a:solidFill>
                  <a:srgbClr val="000000"/>
                </a:solidFill>
                <a:cs typeface="Lucida Handwriting"/>
              </a:rPr>
              <a:t>Carnaval heet daar </a:t>
            </a:r>
            <a:r>
              <a:rPr lang="nl-NL" sz="2400" dirty="0" err="1">
                <a:solidFill>
                  <a:srgbClr val="000000"/>
                </a:solidFill>
                <a:cs typeface="Lucida Handwriting"/>
              </a:rPr>
              <a:t>Fasnacht</a:t>
            </a:r>
            <a:r>
              <a:rPr lang="nl-NL" sz="2400" dirty="0">
                <a:solidFill>
                  <a:srgbClr val="000000"/>
                </a:solidFill>
                <a:cs typeface="Lucida Handwriting"/>
              </a:rPr>
              <a:t> en men draagt dan houten maskers.</a:t>
            </a: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Tekstvak 6"/>
          <p:cNvSpPr txBox="1"/>
          <p:nvPr/>
        </p:nvSpPr>
        <p:spPr>
          <a:xfrm>
            <a:off x="343648" y="487026"/>
            <a:ext cx="7859059" cy="6370974"/>
          </a:xfrm>
          <a:prstGeom prst="rect">
            <a:avLst/>
          </a:prstGeom>
          <a:noFill/>
        </p:spPr>
        <p:txBody>
          <a:bodyPr wrap="square" rtlCol="0">
            <a:spAutoFit/>
          </a:bodyPr>
          <a:lstStyle/>
          <a:p>
            <a:r>
              <a:rPr lang="nl-NL" sz="2400" b="1" dirty="0">
                <a:solidFill>
                  <a:srgbClr val="FF0000"/>
                </a:solidFill>
                <a:latin typeface="Lucida Handwriting"/>
                <a:cs typeface="Lucida Handwriting"/>
              </a:rPr>
              <a:t>Maskers in de middeleeuwen</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Het woord masker is afgeleid van het Franse woord </a:t>
            </a:r>
            <a:r>
              <a:rPr lang="nl-NL" sz="2400" i="1" dirty="0" err="1">
                <a:solidFill>
                  <a:srgbClr val="FF0000"/>
                </a:solidFill>
                <a:cs typeface="Lucida Handwriting"/>
              </a:rPr>
              <a:t>masque</a:t>
            </a:r>
            <a:r>
              <a:rPr lang="nl-NL" sz="2400" i="1" dirty="0">
                <a:solidFill>
                  <a:srgbClr val="000000"/>
                </a:solidFill>
                <a:cs typeface="Lucida Handwriting"/>
              </a:rPr>
              <a:t> </a:t>
            </a:r>
            <a:r>
              <a:rPr lang="nl-NL" sz="2400" dirty="0">
                <a:solidFill>
                  <a:srgbClr val="000000"/>
                </a:solidFill>
                <a:cs typeface="Lucida Handwriting"/>
              </a:rPr>
              <a:t>dat weer afkomstig is van het Arabische </a:t>
            </a:r>
            <a:r>
              <a:rPr lang="nl-NL" sz="2400" i="1" dirty="0" err="1">
                <a:solidFill>
                  <a:srgbClr val="FF0000"/>
                </a:solidFill>
                <a:cs typeface="Lucida Handwriting"/>
              </a:rPr>
              <a:t>maschara</a:t>
            </a:r>
            <a:r>
              <a:rPr lang="nl-NL" sz="2400" dirty="0">
                <a:cs typeface="Lucida Handwriting"/>
              </a:rPr>
              <a:t>. </a:t>
            </a:r>
          </a:p>
          <a:p>
            <a:r>
              <a:rPr lang="nl-NL" sz="2400" dirty="0">
                <a:cs typeface="Lucida Handwriting"/>
              </a:rPr>
              <a:t>In de Romeinse tijd (6</a:t>
            </a:r>
            <a:r>
              <a:rPr lang="nl-NL" sz="2400" baseline="30000" dirty="0">
                <a:cs typeface="Lucida Handwriting"/>
              </a:rPr>
              <a:t>e</a:t>
            </a:r>
            <a:r>
              <a:rPr lang="nl-NL" sz="2400" dirty="0">
                <a:cs typeface="Lucida Handwriting"/>
              </a:rPr>
              <a:t> eeuw voor Christus tot 4</a:t>
            </a:r>
            <a:r>
              <a:rPr lang="nl-NL" sz="2400" baseline="30000" dirty="0">
                <a:cs typeface="Lucida Handwriting"/>
              </a:rPr>
              <a:t>e</a:t>
            </a:r>
            <a:r>
              <a:rPr lang="nl-NL" sz="2400" dirty="0">
                <a:cs typeface="Lucida Handwriting"/>
              </a:rPr>
              <a:t> eeuw na Christus) werden maskers gebruikt in het theater en als beeldhouwwerk op tempels en huizen. In het theater zijn het meestal levensechte gezichten.</a:t>
            </a:r>
          </a:p>
          <a:p>
            <a:r>
              <a:rPr lang="nl-NL" sz="2400" dirty="0">
                <a:cs typeface="Lucida Handwriting"/>
              </a:rPr>
              <a:t>In de middeleeuwen wilde de katholieke kerk geen verwijzingen meer naar heidense gebruiken. Maskers werden daarom vooral gebruikt in het theater, in manuscripten en als architecturale versiering. Satermaskers, dieren en monsters waren verboden. Maar desondanks waren er kunstenaars zoals Jeroen Bosch die mensen bleven uitbeelden met dierengezichten.</a:t>
            </a:r>
          </a:p>
          <a:p>
            <a:endParaRPr lang="nl-NL" sz="2400" b="1" dirty="0">
              <a:solidFill>
                <a:srgbClr val="FF0000"/>
              </a:solidFill>
              <a:latin typeface="Lucida Handwriting"/>
              <a:cs typeface="Lucida Handwriting"/>
            </a:endParaRPr>
          </a:p>
          <a:p>
            <a:endParaRPr lang="nl-NL" sz="2400" dirty="0">
              <a:solidFill>
                <a:srgbClr val="000000"/>
              </a:solidFill>
              <a:cs typeface="Lucida Handwriting"/>
            </a:endParaRPr>
          </a:p>
        </p:txBody>
      </p:sp>
      <p:pic>
        <p:nvPicPr>
          <p:cNvPr id="8" name="Afbeelding 7" descr="jeroen 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2717" y="911412"/>
            <a:ext cx="3689988" cy="5199528"/>
          </a:xfrm>
          <a:prstGeom prst="rect">
            <a:avLst/>
          </a:prstGeom>
        </p:spPr>
      </p:pic>
    </p:spTree>
    <p:extLst>
      <p:ext uri="{BB962C8B-B14F-4D97-AF65-F5344CB8AC3E}">
        <p14:creationId xmlns:p14="http://schemas.microsoft.com/office/powerpoint/2010/main" val="249847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8"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743px-Paul_Fürst_Der_Doctor_Schnabel_von_Rom_Holländer_version-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35" y="343647"/>
            <a:ext cx="4611975" cy="6350000"/>
          </a:xfrm>
          <a:prstGeom prst="rect">
            <a:avLst/>
          </a:prstGeom>
        </p:spPr>
      </p:pic>
      <p:sp>
        <p:nvSpPr>
          <p:cNvPr id="7" name="Tekstvak 6"/>
          <p:cNvSpPr txBox="1"/>
          <p:nvPr/>
        </p:nvSpPr>
        <p:spPr>
          <a:xfrm>
            <a:off x="6350000" y="1120588"/>
            <a:ext cx="4915647" cy="3785652"/>
          </a:xfrm>
          <a:prstGeom prst="rect">
            <a:avLst/>
          </a:prstGeom>
          <a:noFill/>
        </p:spPr>
        <p:txBody>
          <a:bodyPr wrap="square" rtlCol="0">
            <a:spAutoFit/>
          </a:bodyPr>
          <a:lstStyle/>
          <a:p>
            <a:r>
              <a:rPr lang="nl-NL" sz="2400" b="1" dirty="0">
                <a:solidFill>
                  <a:srgbClr val="FF0000"/>
                </a:solidFill>
                <a:latin typeface="Lucida Handwriting"/>
                <a:cs typeface="Lucida Handwriting"/>
              </a:rPr>
              <a:t>Snavelmasker van de pest-dokter</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 In de middeleeuwen was de pest een zeer besmettelijke ziekte. Om de zieken toch te kunnen behandelen droegen artsen een snavelmasker, gevuld met allerlei kruiden. Ze dachten daardoor beschermd te zijn tegen besmetting.</a:t>
            </a: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0"/>
            <a:ext cx="12192000" cy="6858000"/>
          </a:xfrm>
          <a:prstGeom prst="rect">
            <a:avLst/>
          </a:prstGeom>
        </p:spPr>
      </p:pic>
      <p:sp>
        <p:nvSpPr>
          <p:cNvPr id="4" name="Rechthoek 3"/>
          <p:cNvSpPr/>
          <p:nvPr/>
        </p:nvSpPr>
        <p:spPr>
          <a:xfrm>
            <a:off x="5239657" y="493484"/>
            <a:ext cx="6539427" cy="586377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nl-NL" sz="2400" b="1" i="0" u="none" strike="noStrike" kern="0" cap="none" spc="0" normalizeH="0" baseline="0" noProof="0" dirty="0">
                <a:ln>
                  <a:noFill/>
                </a:ln>
                <a:solidFill>
                  <a:srgbClr val="C00000"/>
                </a:solidFill>
                <a:effectLst/>
                <a:uLnTx/>
                <a:uFillTx/>
                <a:latin typeface="Lucida Handwriting" panose="03010101010101010101" pitchFamily="66" charset="0"/>
                <a:ea typeface="Calibri" panose="020F0502020204030204" pitchFamily="34" charset="0"/>
                <a:cs typeface="Times New Roman" panose="02020603050405020304" pitchFamily="18" charset="0"/>
              </a:rPr>
              <a:t>Toetanchamon en zijn vrouw (en halfzus) afgebeeld op een doos uit zijn graftombe</a:t>
            </a:r>
            <a:endParaRPr kumimoji="0" lang="nl-NL" sz="2400" b="0" i="0" u="none" strike="noStrike" kern="0" cap="none" spc="0" normalizeH="0" baseline="0" noProof="0" dirty="0">
              <a:ln>
                <a:noFill/>
              </a:ln>
              <a:solidFill>
                <a:sysClr val="window" lastClr="FFFFFF"/>
              </a:solidFill>
              <a:effectLst/>
              <a:uLnTx/>
              <a:uFillTx/>
              <a:latin typeface="Lucida Handwriting" panose="03010101010101010101" pitchFamily="66"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effectLst/>
                <a:uLnTx/>
                <a:uFillTx/>
                <a:ea typeface="Times New Roman" panose="02020603050405020304" pitchFamily="18" charset="0"/>
                <a:cs typeface="+mn-cs"/>
              </a:rPr>
              <a:t>Met zo’n korte regeerperiode zou je denken dat deze farao inmiddels wel vergeten is. Een van zijn opvolgers heeft ook geprobeerd om de naam van Toetanchamon uit de geschiedenis te wissen, maar dat is niet gelukt. Toetanchamon is nog wereldwijd bekend. Niet door zijn belangrijke daden tijdens zijn tienjarige regeerperiode, de faam van Toetanchamon ontstond vooral na zijn dood.</a:t>
            </a:r>
          </a:p>
          <a:p>
            <a:pPr marL="0" marR="0" lvl="0" indent="0" algn="ctr" defTabSz="914400" eaLnBrk="1" fontAlgn="auto" latinLnBrk="0" hangingPunct="1">
              <a:lnSpc>
                <a:spcPct val="107000"/>
              </a:lnSpc>
              <a:spcBef>
                <a:spcPts val="200"/>
              </a:spcBef>
              <a:spcAft>
                <a:spcPts val="0"/>
              </a:spcAft>
              <a:buClrTx/>
              <a:buSzTx/>
              <a:buFontTx/>
              <a:buNone/>
              <a:tabLst/>
              <a:defRPr/>
            </a:pPr>
            <a:r>
              <a:rPr kumimoji="0" lang="nl-NL" sz="2400" b="1" i="0" u="none" strike="noStrike" kern="0" cap="none" spc="0" normalizeH="0" baseline="0" noProof="0" dirty="0">
                <a:ln>
                  <a:noFill/>
                </a:ln>
                <a:solidFill>
                  <a:srgbClr val="C00000"/>
                </a:solidFill>
                <a:effectLst/>
                <a:uLnTx/>
                <a:uFillTx/>
                <a:latin typeface="Lucida Handwriting" panose="03010101010101010101" pitchFamily="66" charset="0"/>
                <a:ea typeface="Times New Roman" panose="02020603050405020304" pitchFamily="18" charset="0"/>
                <a:cs typeface="Times New Roman" panose="02020603050405020304" pitchFamily="18" charset="0"/>
              </a:rPr>
              <a:t>Hoe dan?</a:t>
            </a:r>
            <a:endParaRPr kumimoji="0" lang="nl-NL" sz="2400" b="1" i="0" u="none" strike="noStrike" kern="0" cap="none" spc="0" normalizeH="0" baseline="0" noProof="0" dirty="0">
              <a:ln>
                <a:noFill/>
              </a:ln>
              <a:solidFill>
                <a:srgbClr val="1F4D78"/>
              </a:solidFill>
              <a:effectLst/>
              <a:uLnTx/>
              <a:uFillTx/>
              <a:latin typeface="Lucida Handwriting" panose="03010101010101010101" pitchFamily="66"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nl-NL" sz="1600" b="1"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Zoals alle belangrijke mensen in het oude Egypte werd deze farao na zijn dood niet zomaar begraven of gecremeerd. Hij werd gemummificeerd en met een heleboel grafgiften die hem in het hiernamaals moesten helpen in een ondergronds graf geplaatst. </a:t>
            </a:r>
            <a:r>
              <a:rPr kumimoji="0" lang="nl-NL" sz="1600" b="1" i="0" u="none" strike="noStrike" kern="0" cap="none" spc="0" normalizeH="0" baseline="0" noProof="0" dirty="0">
                <a:ln>
                  <a:noFill/>
                </a:ln>
                <a:effectLst/>
                <a:uLnTx/>
                <a:uFillTx/>
                <a:ea typeface="Times New Roman" panose="02020603050405020304" pitchFamily="18" charset="0"/>
                <a:cs typeface="Times New Roman" panose="02020603050405020304" pitchFamily="18" charset="0"/>
              </a:rPr>
              <a:t>Het graf van Toetanchamon was naar verhouding aan de kleine kant voor zo’n belangrijk persoon. Mogelijk omdat er geen rekening gehouden werd met de mogelijkheid dat de farao op 19-jarige leeftijd al zou sterven en ze hier dus niet al jaren op voorbereid waren.</a:t>
            </a:r>
            <a:endParaRPr kumimoji="0" lang="nl-NL" sz="1600" b="1" i="0" u="none" strike="noStrike" kern="0" cap="none" spc="0" normalizeH="0" baseline="0" noProof="0" dirty="0">
              <a:ln>
                <a:noFill/>
              </a:ln>
              <a:effectLst/>
              <a:uLnTx/>
              <a:uFillTx/>
              <a:ea typeface="Calibri" panose="020F0502020204030204" pitchFamily="34" charset="0"/>
              <a:cs typeface="Times New Roman" panose="02020603050405020304" pitchFamily="18" charset="0"/>
            </a:endParaRPr>
          </a:p>
        </p:txBody>
      </p:sp>
      <p:pic>
        <p:nvPicPr>
          <p:cNvPr id="5" name="Afbeelding 4" descr="https://upload.wikimedia.org/wikipedia/commons/3/34/Anuk.PNG"/>
          <p:cNvPicPr/>
          <p:nvPr/>
        </p:nvPicPr>
        <p:blipFill>
          <a:blip r:embed="rId6">
            <a:extLst>
              <a:ext uri="{28A0092B-C50C-407E-A947-70E740481C1C}">
                <a14:useLocalDpi xmlns:a14="http://schemas.microsoft.com/office/drawing/2010/main" val="0"/>
              </a:ext>
            </a:extLst>
          </a:blip>
          <a:srcRect/>
          <a:stretch>
            <a:fillRect/>
          </a:stretch>
        </p:blipFill>
        <p:spPr bwMode="auto">
          <a:xfrm>
            <a:off x="509708" y="493485"/>
            <a:ext cx="4570292" cy="5863772"/>
          </a:xfrm>
          <a:prstGeom prst="rect">
            <a:avLst/>
          </a:prstGeom>
          <a:noFill/>
          <a:ln>
            <a:noFill/>
          </a:ln>
        </p:spPr>
      </p:pic>
    </p:spTree>
    <p:extLst>
      <p:ext uri="{BB962C8B-B14F-4D97-AF65-F5344CB8AC3E}">
        <p14:creationId xmlns:p14="http://schemas.microsoft.com/office/powerpoint/2010/main" val="217451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Afbeelding 6" descr="Hans Bol januari detai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807" y="343647"/>
            <a:ext cx="11022208" cy="6375313"/>
          </a:xfrm>
          <a:prstGeom prst="rect">
            <a:avLst/>
          </a:prstGeom>
        </p:spPr>
      </p:pic>
      <p:sp>
        <p:nvSpPr>
          <p:cNvPr id="8" name="Tekstvak 7"/>
          <p:cNvSpPr txBox="1"/>
          <p:nvPr/>
        </p:nvSpPr>
        <p:spPr>
          <a:xfrm>
            <a:off x="582706" y="5050118"/>
            <a:ext cx="3765177" cy="1569660"/>
          </a:xfrm>
          <a:prstGeom prst="rect">
            <a:avLst/>
          </a:prstGeom>
          <a:noFill/>
        </p:spPr>
        <p:txBody>
          <a:bodyPr wrap="square" rtlCol="0">
            <a:spAutoFit/>
          </a:bodyPr>
          <a:lstStyle/>
          <a:p>
            <a:r>
              <a:rPr lang="nl-NL" sz="2400" b="1" dirty="0">
                <a:solidFill>
                  <a:srgbClr val="FF0000"/>
                </a:solidFill>
                <a:latin typeface="Lucida Handwriting"/>
                <a:cs typeface="Lucida Handwriting"/>
              </a:rPr>
              <a:t>Feestende mensen</a:t>
            </a:r>
          </a:p>
          <a:p>
            <a:r>
              <a:rPr lang="nl-NL" sz="2400" b="1" dirty="0">
                <a:solidFill>
                  <a:srgbClr val="FF0000"/>
                </a:solidFill>
                <a:latin typeface="Lucida Handwriting"/>
                <a:cs typeface="Lucida Handwriting"/>
              </a:rPr>
              <a:t>op de Grote Markt</a:t>
            </a:r>
          </a:p>
          <a:p>
            <a:r>
              <a:rPr lang="nl-NL" sz="2400" b="1" dirty="0">
                <a:solidFill>
                  <a:srgbClr val="FF0000"/>
                </a:solidFill>
                <a:latin typeface="Lucida Handwriting"/>
                <a:cs typeface="Lucida Handwriting"/>
              </a:rPr>
              <a:t>Omstreeks 1587 </a:t>
            </a:r>
          </a:p>
          <a:p>
            <a:r>
              <a:rPr lang="nl-NL" sz="2400" b="1" dirty="0">
                <a:solidFill>
                  <a:srgbClr val="FF0000"/>
                </a:solidFill>
                <a:latin typeface="Lucida Handwriting"/>
                <a:cs typeface="Lucida Handwriting"/>
              </a:rPr>
              <a:t>(tekening Hans Bol)</a:t>
            </a:r>
          </a:p>
        </p:txBody>
      </p:sp>
    </p:spTree>
    <p:extLst>
      <p:ext uri="{BB962C8B-B14F-4D97-AF65-F5344CB8AC3E}">
        <p14:creationId xmlns:p14="http://schemas.microsoft.com/office/powerpoint/2010/main" val="175232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6" name="Tekstvak 5"/>
          <p:cNvSpPr txBox="1"/>
          <p:nvPr/>
        </p:nvSpPr>
        <p:spPr>
          <a:xfrm>
            <a:off x="3660588" y="776941"/>
            <a:ext cx="6514353" cy="461665"/>
          </a:xfrm>
          <a:prstGeom prst="rect">
            <a:avLst/>
          </a:prstGeom>
          <a:noFill/>
        </p:spPr>
        <p:txBody>
          <a:bodyPr wrap="square" rtlCol="0">
            <a:spAutoFit/>
          </a:bodyPr>
          <a:lstStyle/>
          <a:p>
            <a:r>
              <a:rPr lang="nl-NL" sz="2400" b="1" dirty="0">
                <a:solidFill>
                  <a:srgbClr val="FF0000"/>
                </a:solidFill>
                <a:latin typeface="Lucida Handwriting"/>
                <a:cs typeface="Lucida Handwriting"/>
              </a:rPr>
              <a:t>Maskerades in de middeleeuwen</a:t>
            </a:r>
          </a:p>
        </p:txBody>
      </p:sp>
      <p:pic>
        <p:nvPicPr>
          <p:cNvPr id="7" name="Afbeelding 6" descr="maskerade middeleuwe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700" y="1550147"/>
            <a:ext cx="5041900" cy="4953000"/>
          </a:xfrm>
          <a:prstGeom prst="rect">
            <a:avLst/>
          </a:prstGeom>
        </p:spPr>
      </p:pic>
      <p:pic>
        <p:nvPicPr>
          <p:cNvPr id="8" name="Afbeelding 7" descr="vette vastenavond.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2823" y="1581030"/>
            <a:ext cx="6102333" cy="4843675"/>
          </a:xfrm>
          <a:prstGeom prst="rect">
            <a:avLst/>
          </a:prstGeom>
        </p:spPr>
      </p:pic>
    </p:spTree>
    <p:extLst>
      <p:ext uri="{BB962C8B-B14F-4D97-AF65-F5344CB8AC3E}">
        <p14:creationId xmlns:p14="http://schemas.microsoft.com/office/powerpoint/2010/main" val="175232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10"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6" name="Tekstvak 5"/>
          <p:cNvSpPr txBox="1"/>
          <p:nvPr/>
        </p:nvSpPr>
        <p:spPr>
          <a:xfrm>
            <a:off x="3660588" y="776941"/>
            <a:ext cx="6514353" cy="461665"/>
          </a:xfrm>
          <a:prstGeom prst="rect">
            <a:avLst/>
          </a:prstGeom>
          <a:noFill/>
        </p:spPr>
        <p:txBody>
          <a:bodyPr wrap="square" rtlCol="0">
            <a:spAutoFit/>
          </a:bodyPr>
          <a:lstStyle/>
          <a:p>
            <a:r>
              <a:rPr lang="nl-NL" sz="2400" b="1" dirty="0">
                <a:solidFill>
                  <a:srgbClr val="FF0000"/>
                </a:solidFill>
                <a:latin typeface="Lucida Handwriting"/>
                <a:cs typeface="Lucida Handwriting"/>
              </a:rPr>
              <a:t>Maskerades in de middeleeuwen</a:t>
            </a:r>
          </a:p>
        </p:txBody>
      </p:sp>
      <p:pic>
        <p:nvPicPr>
          <p:cNvPr id="7" name="Afbeelding 6" descr="maskerade middeleuwe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700" y="1550147"/>
            <a:ext cx="5041900" cy="4953000"/>
          </a:xfrm>
          <a:prstGeom prst="rect">
            <a:avLst/>
          </a:prstGeom>
        </p:spPr>
      </p:pic>
      <p:pic>
        <p:nvPicPr>
          <p:cNvPr id="8" name="Afbeelding 7" descr="vette vastenavond.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2823" y="1581030"/>
            <a:ext cx="6102333" cy="4843675"/>
          </a:xfrm>
          <a:prstGeom prst="rect">
            <a:avLst/>
          </a:prstGeom>
        </p:spPr>
      </p:pic>
      <p:sp>
        <p:nvSpPr>
          <p:cNvPr id="9" name="Tekstvak 8"/>
          <p:cNvSpPr txBox="1"/>
          <p:nvPr/>
        </p:nvSpPr>
        <p:spPr>
          <a:xfrm>
            <a:off x="3376706" y="2928471"/>
            <a:ext cx="6514353" cy="1938992"/>
          </a:xfrm>
          <a:prstGeom prst="rect">
            <a:avLst/>
          </a:prstGeom>
          <a:solidFill>
            <a:srgbClr val="FD7A17"/>
          </a:solidFill>
          <a:ln>
            <a:solidFill>
              <a:schemeClr val="tx1"/>
            </a:solidFill>
          </a:ln>
        </p:spPr>
        <p:txBody>
          <a:bodyPr wrap="square" rtlCol="0">
            <a:spAutoFit/>
          </a:bodyPr>
          <a:lstStyle/>
          <a:p>
            <a:r>
              <a:rPr lang="nl-NL" sz="2400" dirty="0"/>
              <a:t>Maskerades waren tot aan de reformatie heel gebruikelijk. Niet alleen met </a:t>
            </a:r>
            <a:r>
              <a:rPr lang="nl-NL" sz="2400" dirty="0" err="1"/>
              <a:t>vastenavond</a:t>
            </a:r>
            <a:r>
              <a:rPr lang="nl-NL" sz="2400" dirty="0"/>
              <a:t> overigens, maar bij tal van omkeringsfeesten in de periode van 11 november (Sint Maarten) tot aan </a:t>
            </a:r>
            <a:r>
              <a:rPr lang="nl-NL" sz="2400" dirty="0" err="1"/>
              <a:t>half-vasten</a:t>
            </a:r>
            <a:r>
              <a:rPr lang="nl-NL" sz="2400" dirty="0"/>
              <a:t>.</a:t>
            </a:r>
          </a:p>
        </p:txBody>
      </p:sp>
    </p:spTree>
    <p:extLst>
      <p:ext uri="{BB962C8B-B14F-4D97-AF65-F5344CB8AC3E}">
        <p14:creationId xmlns:p14="http://schemas.microsoft.com/office/powerpoint/2010/main" val="7343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10"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8" name="Picture 2" descr="blauwe schuit1"/>
          <p:cNvPicPr>
            <a:picLocks noChangeAspect="1" noChangeArrowheads="1"/>
          </p:cNvPicPr>
          <p:nvPr/>
        </p:nvPicPr>
        <p:blipFill rotWithShape="1">
          <a:blip r:embed="rId8">
            <a:extLst>
              <a:ext uri="{28A0092B-C50C-407E-A947-70E740481C1C}">
                <a14:useLocalDpi xmlns:a14="http://schemas.microsoft.com/office/drawing/2010/main" val="0"/>
              </a:ext>
            </a:extLst>
          </a:blip>
          <a:srcRect l="3" r="27506" b="10723"/>
          <a:stretch/>
        </p:blipFill>
        <p:spPr bwMode="auto">
          <a:xfrm>
            <a:off x="104588" y="0"/>
            <a:ext cx="867948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kstvak 8"/>
          <p:cNvSpPr txBox="1"/>
          <p:nvPr/>
        </p:nvSpPr>
        <p:spPr>
          <a:xfrm>
            <a:off x="7963647" y="1494118"/>
            <a:ext cx="3839882" cy="4524315"/>
          </a:xfrm>
          <a:prstGeom prst="rect">
            <a:avLst/>
          </a:prstGeom>
          <a:noFill/>
        </p:spPr>
        <p:txBody>
          <a:bodyPr wrap="square" rtlCol="0">
            <a:spAutoFit/>
          </a:bodyPr>
          <a:lstStyle/>
          <a:p>
            <a:r>
              <a:rPr lang="nl-NL" sz="2400" b="1" dirty="0">
                <a:solidFill>
                  <a:srgbClr val="FF0000"/>
                </a:solidFill>
                <a:latin typeface="Lucida Handwriting"/>
                <a:cs typeface="Lucida Handwriting"/>
              </a:rPr>
              <a:t>Blauwe Schuit</a:t>
            </a:r>
          </a:p>
          <a:p>
            <a:endParaRPr lang="nl-NL" sz="2400" dirty="0">
              <a:solidFill>
                <a:srgbClr val="FF0000"/>
              </a:solidFill>
              <a:cs typeface="Lucida Handwriting"/>
            </a:endParaRPr>
          </a:p>
          <a:p>
            <a:r>
              <a:rPr lang="nl-NL" sz="2400" dirty="0">
                <a:solidFill>
                  <a:srgbClr val="000000"/>
                </a:solidFill>
                <a:cs typeface="Lucida Handwriting"/>
              </a:rPr>
              <a:t>De Blauwe Schuit was in de middeleeuwen heel populair. Aan de voorstelling deden de jonge gezellen van het schippersgilde mee. Zij waren verkleed en gemaskerd en hun uitbeeldingen gingen over misstanden in de maatschappij.</a:t>
            </a:r>
          </a:p>
        </p:txBody>
      </p:sp>
    </p:spTree>
    <p:extLst>
      <p:ext uri="{BB962C8B-B14F-4D97-AF65-F5344CB8AC3E}">
        <p14:creationId xmlns:p14="http://schemas.microsoft.com/office/powerpoint/2010/main" val="175232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8" name="Picture 2" descr="blauwe schuit1"/>
          <p:cNvPicPr>
            <a:picLocks noChangeAspect="1" noChangeArrowheads="1"/>
          </p:cNvPicPr>
          <p:nvPr/>
        </p:nvPicPr>
        <p:blipFill rotWithShape="1">
          <a:blip r:embed="rId8">
            <a:extLst>
              <a:ext uri="{28A0092B-C50C-407E-A947-70E740481C1C}">
                <a14:useLocalDpi xmlns:a14="http://schemas.microsoft.com/office/drawing/2010/main" val="0"/>
              </a:ext>
            </a:extLst>
          </a:blip>
          <a:srcRect l="3" r="27506" b="10723"/>
          <a:stretch/>
        </p:blipFill>
        <p:spPr bwMode="auto">
          <a:xfrm>
            <a:off x="104588" y="0"/>
            <a:ext cx="867948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kstvak 5"/>
          <p:cNvSpPr txBox="1"/>
          <p:nvPr/>
        </p:nvSpPr>
        <p:spPr>
          <a:xfrm>
            <a:off x="8367059" y="1942353"/>
            <a:ext cx="3481294" cy="1938992"/>
          </a:xfrm>
          <a:prstGeom prst="rect">
            <a:avLst/>
          </a:prstGeom>
          <a:noFill/>
        </p:spPr>
        <p:txBody>
          <a:bodyPr wrap="square" rtlCol="0">
            <a:spAutoFit/>
          </a:bodyPr>
          <a:lstStyle/>
          <a:p>
            <a:r>
              <a:rPr lang="nl-NL" sz="2400" b="1" dirty="0">
                <a:solidFill>
                  <a:srgbClr val="FF0000"/>
                </a:solidFill>
                <a:latin typeface="Lucida Handwriting"/>
                <a:cs typeface="Lucida Handwriting"/>
              </a:rPr>
              <a:t>Blauwe Schuit</a:t>
            </a:r>
          </a:p>
          <a:p>
            <a:endParaRPr lang="nl-NL" sz="2400" dirty="0">
              <a:solidFill>
                <a:srgbClr val="FF0000"/>
              </a:solidFill>
              <a:cs typeface="Lucida Handwriting"/>
            </a:endParaRPr>
          </a:p>
          <a:p>
            <a:r>
              <a:rPr lang="nl-NL" sz="2400" dirty="0">
                <a:solidFill>
                  <a:srgbClr val="000000"/>
                </a:solidFill>
                <a:cs typeface="Lucida Handwriting"/>
              </a:rPr>
              <a:t>Hier is de Blauwe Schuit in </a:t>
            </a:r>
            <a:r>
              <a:rPr lang="nl-NL" sz="2400" dirty="0" err="1">
                <a:solidFill>
                  <a:srgbClr val="000000"/>
                </a:solidFill>
                <a:cs typeface="Lucida Handwriting"/>
              </a:rPr>
              <a:t>Neurenberg.te</a:t>
            </a:r>
            <a:r>
              <a:rPr lang="nl-NL" sz="2400" dirty="0">
                <a:solidFill>
                  <a:srgbClr val="000000"/>
                </a:solidFill>
                <a:cs typeface="Lucida Handwriting"/>
              </a:rPr>
              <a:t> zien op een tekening uit 1539</a:t>
            </a:r>
          </a:p>
        </p:txBody>
      </p:sp>
    </p:spTree>
    <p:extLst>
      <p:ext uri="{BB962C8B-B14F-4D97-AF65-F5344CB8AC3E}">
        <p14:creationId xmlns:p14="http://schemas.microsoft.com/office/powerpoint/2010/main" val="3162937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seb vrancx detai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706" y="268941"/>
            <a:ext cx="7607300" cy="6337300"/>
          </a:xfrm>
          <a:prstGeom prst="rect">
            <a:avLst/>
          </a:prstGeom>
        </p:spPr>
      </p:pic>
      <p:sp>
        <p:nvSpPr>
          <p:cNvPr id="7" name="Tekstvak 6"/>
          <p:cNvSpPr txBox="1"/>
          <p:nvPr/>
        </p:nvSpPr>
        <p:spPr>
          <a:xfrm>
            <a:off x="8038353" y="2256118"/>
            <a:ext cx="3376706" cy="3046988"/>
          </a:xfrm>
          <a:prstGeom prst="rect">
            <a:avLst/>
          </a:prstGeom>
          <a:noFill/>
        </p:spPr>
        <p:txBody>
          <a:bodyPr wrap="square" rtlCol="0">
            <a:spAutoFit/>
          </a:bodyPr>
          <a:lstStyle/>
          <a:p>
            <a:r>
              <a:rPr lang="nl-NL" sz="2400" b="1" dirty="0">
                <a:solidFill>
                  <a:srgbClr val="FF0000"/>
                </a:solidFill>
                <a:latin typeface="Lucida Handwriting"/>
                <a:cs typeface="Lucida Handwriting"/>
              </a:rPr>
              <a:t>Maskers van gaas of van een net</a:t>
            </a:r>
          </a:p>
          <a:p>
            <a:endParaRPr lang="nl-NL" sz="2400" dirty="0">
              <a:solidFill>
                <a:srgbClr val="FF0000"/>
              </a:solidFill>
              <a:latin typeface="Lucida Handwriting"/>
              <a:cs typeface="Lucida Handwriting"/>
            </a:endParaRPr>
          </a:p>
          <a:p>
            <a:r>
              <a:rPr lang="nl-NL" sz="2400" dirty="0">
                <a:solidFill>
                  <a:srgbClr val="000000"/>
                </a:solidFill>
                <a:cs typeface="Lucida Handwriting"/>
              </a:rPr>
              <a:t>Op dit schilderij van Sebastiaan </a:t>
            </a:r>
            <a:r>
              <a:rPr lang="nl-NL" sz="2400" dirty="0" err="1">
                <a:solidFill>
                  <a:srgbClr val="000000"/>
                </a:solidFill>
                <a:cs typeface="Lucida Handwriting"/>
              </a:rPr>
              <a:t>Vranckx</a:t>
            </a:r>
            <a:r>
              <a:rPr lang="nl-NL" sz="2400" dirty="0">
                <a:solidFill>
                  <a:srgbClr val="000000"/>
                </a:solidFill>
                <a:cs typeface="Lucida Handwriting"/>
              </a:rPr>
              <a:t> staan </a:t>
            </a:r>
            <a:r>
              <a:rPr lang="nl-NL" sz="2400" dirty="0" err="1">
                <a:solidFill>
                  <a:srgbClr val="000000"/>
                </a:solidFill>
                <a:cs typeface="Lucida Handwriting"/>
              </a:rPr>
              <a:t>vastenavondvierders</a:t>
            </a:r>
            <a:r>
              <a:rPr lang="nl-NL" sz="2400" dirty="0">
                <a:solidFill>
                  <a:srgbClr val="000000"/>
                </a:solidFill>
                <a:cs typeface="Lucida Handwriting"/>
              </a:rPr>
              <a:t> met een masker van gaas of gemaakt van een net.</a:t>
            </a:r>
          </a:p>
        </p:txBody>
      </p:sp>
    </p:spTree>
    <p:extLst>
      <p:ext uri="{BB962C8B-B14F-4D97-AF65-F5344CB8AC3E}">
        <p14:creationId xmlns:p14="http://schemas.microsoft.com/office/powerpoint/2010/main" val="175232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gravure Boijmans ca 162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7644"/>
            <a:ext cx="12192000" cy="4348261"/>
          </a:xfrm>
          <a:prstGeom prst="rect">
            <a:avLst/>
          </a:prstGeom>
        </p:spPr>
      </p:pic>
      <p:sp>
        <p:nvSpPr>
          <p:cNvPr id="7" name="Tekstvak 6"/>
          <p:cNvSpPr txBox="1"/>
          <p:nvPr/>
        </p:nvSpPr>
        <p:spPr>
          <a:xfrm>
            <a:off x="1865743" y="4860772"/>
            <a:ext cx="9203284" cy="1569660"/>
          </a:xfrm>
          <a:prstGeom prst="rect">
            <a:avLst/>
          </a:prstGeom>
          <a:noFill/>
        </p:spPr>
        <p:txBody>
          <a:bodyPr wrap="square" rtlCol="0">
            <a:spAutoFit/>
          </a:bodyPr>
          <a:lstStyle/>
          <a:p>
            <a:pPr algn="ctr"/>
            <a:r>
              <a:rPr lang="nl-NL" sz="2400" dirty="0">
                <a:solidFill>
                  <a:srgbClr val="FF0000"/>
                </a:solidFill>
                <a:latin typeface="Lucida Handwriting"/>
                <a:cs typeface="Lucida Handwriting"/>
              </a:rPr>
              <a:t>Vastenavond </a:t>
            </a:r>
            <a:r>
              <a:rPr lang="nl-NL" sz="2400" dirty="0" err="1">
                <a:solidFill>
                  <a:srgbClr val="FF0000"/>
                </a:solidFill>
                <a:latin typeface="Lucida Handwriting"/>
                <a:cs typeface="Lucida Handwriting"/>
              </a:rPr>
              <a:t>ca</a:t>
            </a:r>
            <a:r>
              <a:rPr lang="nl-NL" sz="2400" dirty="0">
                <a:solidFill>
                  <a:srgbClr val="FF0000"/>
                </a:solidFill>
                <a:latin typeface="Lucida Handwriting"/>
                <a:cs typeface="Lucida Handwriting"/>
              </a:rPr>
              <a:t> 1625</a:t>
            </a:r>
          </a:p>
          <a:p>
            <a:r>
              <a:rPr lang="nl-NL" sz="2400" dirty="0">
                <a:solidFill>
                  <a:srgbClr val="000000"/>
                </a:solidFill>
                <a:cs typeface="Lucida Handwriting"/>
              </a:rPr>
              <a:t>Tot in de 17</a:t>
            </a:r>
            <a:r>
              <a:rPr lang="nl-NL" sz="2400" baseline="30000" dirty="0">
                <a:solidFill>
                  <a:srgbClr val="000000"/>
                </a:solidFill>
                <a:cs typeface="Lucida Handwriting"/>
              </a:rPr>
              <a:t>e</a:t>
            </a:r>
            <a:r>
              <a:rPr lang="nl-NL" sz="2400" dirty="0">
                <a:solidFill>
                  <a:srgbClr val="000000"/>
                </a:solidFill>
                <a:cs typeface="Lucida Handwriting"/>
              </a:rPr>
              <a:t> eeuw droegen voornamelijk jongens maskers tijdens </a:t>
            </a:r>
            <a:r>
              <a:rPr lang="nl-NL" sz="2400" dirty="0" err="1">
                <a:solidFill>
                  <a:srgbClr val="000000"/>
                </a:solidFill>
                <a:cs typeface="Lucida Handwriting"/>
              </a:rPr>
              <a:t>vastenavond</a:t>
            </a:r>
            <a:r>
              <a:rPr lang="nl-NL" sz="2400" dirty="0">
                <a:solidFill>
                  <a:srgbClr val="000000"/>
                </a:solidFill>
                <a:cs typeface="Lucida Handwriting"/>
              </a:rPr>
              <a:t>. Hier afgebeeld op een gravure van een onbekende kunstenaar. Er werd hier gedobbeld over de keuze van de maskers.</a:t>
            </a:r>
          </a:p>
        </p:txBody>
      </p:sp>
    </p:spTree>
    <p:extLst>
      <p:ext uri="{BB962C8B-B14F-4D97-AF65-F5344CB8AC3E}">
        <p14:creationId xmlns:p14="http://schemas.microsoft.com/office/powerpoint/2010/main" val="179521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SA40 p140 publicatie 163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77901" cy="6858000"/>
          </a:xfrm>
          <a:prstGeom prst="rect">
            <a:avLst/>
          </a:prstGeom>
        </p:spPr>
      </p:pic>
      <p:sp>
        <p:nvSpPr>
          <p:cNvPr id="7" name="Tekstvak 6"/>
          <p:cNvSpPr txBox="1"/>
          <p:nvPr/>
        </p:nvSpPr>
        <p:spPr>
          <a:xfrm>
            <a:off x="8053294" y="1419412"/>
            <a:ext cx="3735294" cy="5262979"/>
          </a:xfrm>
          <a:prstGeom prst="rect">
            <a:avLst/>
          </a:prstGeom>
          <a:noFill/>
        </p:spPr>
        <p:txBody>
          <a:bodyPr wrap="square" rtlCol="0">
            <a:spAutoFit/>
          </a:bodyPr>
          <a:lstStyle/>
          <a:p>
            <a:r>
              <a:rPr lang="nl-NL" sz="2400" b="1" dirty="0">
                <a:solidFill>
                  <a:srgbClr val="FF0000"/>
                </a:solidFill>
                <a:latin typeface="Lucida Handwriting"/>
                <a:cs typeface="Lucida Handwriting"/>
              </a:rPr>
              <a:t>Verbod maskerades</a:t>
            </a:r>
          </a:p>
          <a:p>
            <a:r>
              <a:rPr lang="nl-NL" sz="2400" dirty="0">
                <a:solidFill>
                  <a:srgbClr val="000000"/>
                </a:solidFill>
                <a:cs typeface="Lucida Handwriting"/>
              </a:rPr>
              <a:t>Na de hervorming was het in de stad verboden om gemaskerd te lopen. Uit de publicatie van dit verbod blijkt dat het vooral jongens waren die met </a:t>
            </a:r>
            <a:r>
              <a:rPr lang="nl-NL" sz="2400" dirty="0" err="1">
                <a:solidFill>
                  <a:srgbClr val="000000"/>
                </a:solidFill>
                <a:cs typeface="Lucida Handwriting"/>
              </a:rPr>
              <a:t>vastenavond</a:t>
            </a:r>
            <a:r>
              <a:rPr lang="nl-NL" sz="2400" dirty="0">
                <a:solidFill>
                  <a:srgbClr val="000000"/>
                </a:solidFill>
                <a:cs typeface="Lucida Handwriting"/>
              </a:rPr>
              <a:t> gemaskerd over straat gingen.</a:t>
            </a:r>
          </a:p>
          <a:p>
            <a:r>
              <a:rPr lang="nl-NL" sz="2400" dirty="0">
                <a:solidFill>
                  <a:srgbClr val="000000"/>
                </a:solidFill>
                <a:cs typeface="Lucida Handwriting"/>
              </a:rPr>
              <a:t>Deze publicatie is gedateerd 10 februari 1630. De boete op de overtreding bedroeg zes gulden.</a:t>
            </a:r>
          </a:p>
          <a:p>
            <a:endParaRPr lang="nl-NL" sz="2400" b="1" dirty="0">
              <a:latin typeface="Lucida Handwriting"/>
              <a:cs typeface="Lucida Handwriting"/>
            </a:endParaRPr>
          </a:p>
        </p:txBody>
      </p:sp>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gevelsteen rennenberg.jpg"/>
          <p:cNvPicPr>
            <a:picLocks noChangeAspect="1"/>
          </p:cNvPicPr>
          <p:nvPr/>
        </p:nvPicPr>
        <p:blipFill rotWithShape="1">
          <a:blip r:embed="rId8" cstate="print">
            <a:extLst>
              <a:ext uri="{28A0092B-C50C-407E-A947-70E740481C1C}">
                <a14:useLocalDpi xmlns:a14="http://schemas.microsoft.com/office/drawing/2010/main" val="0"/>
              </a:ext>
            </a:extLst>
          </a:blip>
          <a:srcRect l="16901" r="19987"/>
          <a:stretch/>
        </p:blipFill>
        <p:spPr>
          <a:xfrm>
            <a:off x="809293" y="564477"/>
            <a:ext cx="5608932" cy="5838806"/>
          </a:xfrm>
          <a:prstGeom prst="rect">
            <a:avLst/>
          </a:prstGeom>
        </p:spPr>
      </p:pic>
      <p:sp>
        <p:nvSpPr>
          <p:cNvPr id="7" name="Tekstvak 6"/>
          <p:cNvSpPr txBox="1"/>
          <p:nvPr/>
        </p:nvSpPr>
        <p:spPr>
          <a:xfrm>
            <a:off x="7227792" y="1144633"/>
            <a:ext cx="3935306" cy="4154983"/>
          </a:xfrm>
          <a:prstGeom prst="rect">
            <a:avLst/>
          </a:prstGeom>
          <a:noFill/>
        </p:spPr>
        <p:txBody>
          <a:bodyPr wrap="square" rtlCol="0">
            <a:spAutoFit/>
          </a:bodyPr>
          <a:lstStyle/>
          <a:p>
            <a:r>
              <a:rPr lang="nl-NL" sz="2400" b="1" dirty="0">
                <a:solidFill>
                  <a:srgbClr val="FF0000"/>
                </a:solidFill>
                <a:latin typeface="Lucida Handwriting"/>
                <a:cs typeface="Lucida Handwriting"/>
              </a:rPr>
              <a:t>Gevelmaskers</a:t>
            </a:r>
          </a:p>
          <a:p>
            <a:endParaRPr lang="nl-NL" sz="2400" dirty="0">
              <a:solidFill>
                <a:srgbClr val="FF0000"/>
              </a:solidFill>
              <a:cs typeface="Lucida Handwriting"/>
            </a:endParaRPr>
          </a:p>
          <a:p>
            <a:r>
              <a:rPr lang="nl-NL" sz="2400" dirty="0">
                <a:solidFill>
                  <a:srgbClr val="000000"/>
                </a:solidFill>
                <a:cs typeface="Lucida Handwriting"/>
              </a:rPr>
              <a:t>Van een geheel ander soort waren de gevelmaskers, bedoeld als versiering.</a:t>
            </a:r>
          </a:p>
          <a:p>
            <a:r>
              <a:rPr lang="nl-NL" sz="2400" dirty="0">
                <a:solidFill>
                  <a:srgbClr val="000000"/>
                </a:solidFill>
                <a:cs typeface="Lucida Handwriting"/>
              </a:rPr>
              <a:t>Sinds de 17</a:t>
            </a:r>
            <a:r>
              <a:rPr lang="nl-NL" sz="2400" baseline="30000" dirty="0">
                <a:solidFill>
                  <a:srgbClr val="000000"/>
                </a:solidFill>
                <a:cs typeface="Lucida Handwriting"/>
              </a:rPr>
              <a:t>e</a:t>
            </a:r>
            <a:r>
              <a:rPr lang="nl-NL" sz="2400" dirty="0">
                <a:solidFill>
                  <a:srgbClr val="000000"/>
                </a:solidFill>
                <a:cs typeface="Lucida Handwriting"/>
              </a:rPr>
              <a:t> eeuw was dit gebruik heel populair. Hier is een van de gevelmaskers te zien van het huis Rennenberg op de Vismarkt. Het is gemaakt in 1648.</a:t>
            </a:r>
          </a:p>
        </p:txBody>
      </p:sp>
    </p:spTree>
    <p:extLst>
      <p:ext uri="{BB962C8B-B14F-4D97-AF65-F5344CB8AC3E}">
        <p14:creationId xmlns:p14="http://schemas.microsoft.com/office/powerpoint/2010/main" val="255229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gemaskerd bal 19e eeuw.BM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428" y="522219"/>
            <a:ext cx="7478648" cy="5661626"/>
          </a:xfrm>
          <a:prstGeom prst="rect">
            <a:avLst/>
          </a:prstGeom>
        </p:spPr>
      </p:pic>
      <p:sp>
        <p:nvSpPr>
          <p:cNvPr id="7" name="Tekstvak 6"/>
          <p:cNvSpPr txBox="1"/>
          <p:nvPr/>
        </p:nvSpPr>
        <p:spPr>
          <a:xfrm>
            <a:off x="8168503" y="548797"/>
            <a:ext cx="3747163" cy="5632310"/>
          </a:xfrm>
          <a:prstGeom prst="rect">
            <a:avLst/>
          </a:prstGeom>
          <a:noFill/>
        </p:spPr>
        <p:txBody>
          <a:bodyPr wrap="square" rtlCol="0">
            <a:spAutoFit/>
          </a:bodyPr>
          <a:lstStyle/>
          <a:p>
            <a:r>
              <a:rPr lang="nl-NL" sz="2400" dirty="0"/>
              <a:t>Tot 1819 werd </a:t>
            </a:r>
            <a:r>
              <a:rPr lang="nl-NL" sz="2400" i="1" dirty="0">
                <a:solidFill>
                  <a:srgbClr val="FF0000"/>
                </a:solidFill>
              </a:rPr>
              <a:t>"het </a:t>
            </a:r>
            <a:r>
              <a:rPr lang="nl-NL" sz="2400" i="1" dirty="0" err="1">
                <a:solidFill>
                  <a:srgbClr val="FF0000"/>
                </a:solidFill>
              </a:rPr>
              <a:t>loopen</a:t>
            </a:r>
            <a:r>
              <a:rPr lang="nl-NL" sz="2400" i="1" dirty="0">
                <a:solidFill>
                  <a:srgbClr val="FF0000"/>
                </a:solidFill>
              </a:rPr>
              <a:t> van </a:t>
            </a:r>
            <a:r>
              <a:rPr lang="nl-NL" sz="2400" i="1" dirty="0" err="1">
                <a:solidFill>
                  <a:srgbClr val="FF0000"/>
                </a:solidFill>
              </a:rPr>
              <a:t>masquerades</a:t>
            </a:r>
            <a:r>
              <a:rPr lang="nl-NL" sz="2400" i="1" dirty="0">
                <a:solidFill>
                  <a:srgbClr val="FF0000"/>
                </a:solidFill>
              </a:rPr>
              <a:t>"</a:t>
            </a:r>
            <a:r>
              <a:rPr lang="nl-NL" sz="2400" dirty="0"/>
              <a:t> op straffe van een boete van zes gulden. </a:t>
            </a:r>
          </a:p>
          <a:p>
            <a:r>
              <a:rPr lang="nl-NL" sz="2400" dirty="0"/>
              <a:t>In dat jaar kwam er een nieuwe verordening waarin maskerades werden toegestaan, mits:</a:t>
            </a:r>
          </a:p>
          <a:p>
            <a:r>
              <a:rPr lang="nl-NL" sz="2400" dirty="0"/>
              <a:t>1. Geen kostuum gebruikt werd waarmee de goede zeden gekwetst konden worden. </a:t>
            </a:r>
          </a:p>
          <a:p>
            <a:r>
              <a:rPr lang="nl-NL" sz="2400" dirty="0"/>
              <a:t>2. geen militair kostuum of geestelijk gewaad. </a:t>
            </a:r>
          </a:p>
          <a:p>
            <a:endParaRPr lang="nl-NL" sz="2400" dirty="0"/>
          </a:p>
        </p:txBody>
      </p:sp>
    </p:spTree>
    <p:extLst>
      <p:ext uri="{BB962C8B-B14F-4D97-AF65-F5344CB8AC3E}">
        <p14:creationId xmlns:p14="http://schemas.microsoft.com/office/powerpoint/2010/main" val="202510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58057"/>
            <a:ext cx="12192000" cy="6858000"/>
          </a:xfrm>
          <a:prstGeom prst="rect">
            <a:avLst/>
          </a:prstGeom>
        </p:spPr>
      </p:pic>
      <p:pic>
        <p:nvPicPr>
          <p:cNvPr id="3" name="Afbeelding 2" descr="https://upload.wikimedia.org/wikipedia/commons/thumb/c/c7/The_Moment_Carter_Opens_the_Tomb.JPG/848px-The_Moment_Carter_Opens_the_Tomb.JPG"/>
          <p:cNvPicPr/>
          <p:nvPr/>
        </p:nvPicPr>
        <p:blipFill>
          <a:blip r:embed="rId5">
            <a:extLst>
              <a:ext uri="{28A0092B-C50C-407E-A947-70E740481C1C}">
                <a14:useLocalDpi xmlns:a14="http://schemas.microsoft.com/office/drawing/2010/main" val="0"/>
              </a:ext>
            </a:extLst>
          </a:blip>
          <a:srcRect/>
          <a:stretch>
            <a:fillRect/>
          </a:stretch>
        </p:blipFill>
        <p:spPr bwMode="auto">
          <a:xfrm>
            <a:off x="432117" y="404132"/>
            <a:ext cx="4314054" cy="6112782"/>
          </a:xfrm>
          <a:prstGeom prst="rect">
            <a:avLst/>
          </a:prstGeom>
          <a:noFill/>
          <a:ln>
            <a:noFill/>
          </a:ln>
        </p:spPr>
      </p:pic>
      <p:sp>
        <p:nvSpPr>
          <p:cNvPr id="4" name="Rechthoek 3"/>
          <p:cNvSpPr/>
          <p:nvPr/>
        </p:nvSpPr>
        <p:spPr>
          <a:xfrm>
            <a:off x="4949373" y="590323"/>
            <a:ext cx="6752453" cy="5793468"/>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algn="ctr">
              <a:lnSpc>
                <a:spcPct val="107000"/>
              </a:lnSpc>
              <a:spcAft>
                <a:spcPts val="800"/>
              </a:spcAft>
            </a:pPr>
            <a:r>
              <a:rPr lang="nl-NL" sz="2400" b="1" dirty="0" err="1">
                <a:solidFill>
                  <a:srgbClr val="C00000"/>
                </a:solidFill>
                <a:effectLst/>
                <a:latin typeface="Lucida Handwriting" panose="03010101010101010101" pitchFamily="66" charset="0"/>
                <a:ea typeface="Calibri" panose="020F0502020204030204" pitchFamily="34" charset="0"/>
                <a:cs typeface="Arial" panose="020B0604020202020204" pitchFamily="34" charset="0"/>
              </a:rPr>
              <a:t>Howard</a:t>
            </a:r>
            <a:r>
              <a:rPr lang="nl-NL" sz="2400" b="1" dirty="0">
                <a:solidFill>
                  <a:srgbClr val="C00000"/>
                </a:solidFill>
                <a:effectLst/>
                <a:latin typeface="Lucida Handwriting" panose="03010101010101010101" pitchFamily="66" charset="0"/>
                <a:ea typeface="Calibri" panose="020F0502020204030204" pitchFamily="34" charset="0"/>
                <a:cs typeface="Arial" panose="020B0604020202020204" pitchFamily="34" charset="0"/>
              </a:rPr>
              <a:t> Carter opent de graftombe </a:t>
            </a:r>
            <a:endParaRPr lang="nl-NL" sz="2400" dirty="0">
              <a:effectLst/>
              <a:latin typeface="Lucida Handwriting" panose="03010101010101010101" pitchFamily="66" charset="0"/>
              <a:ea typeface="Calibri" panose="020F0502020204030204" pitchFamily="34" charset="0"/>
              <a:cs typeface="Times New Roman" panose="02020603050405020304" pitchFamily="18" charset="0"/>
            </a:endParaRPr>
          </a:p>
          <a:p>
            <a:pPr>
              <a:lnSpc>
                <a:spcPct val="107000"/>
              </a:lnSpc>
              <a:spcAft>
                <a:spcPts val="800"/>
              </a:spcAft>
            </a:pPr>
            <a:r>
              <a:rPr lang="nl-NL" sz="1600" b="1" dirty="0">
                <a:effectLst/>
                <a:latin typeface="Calibri" panose="020F0502020204030204" pitchFamily="34" charset="0"/>
                <a:ea typeface="Calibri" panose="020F0502020204030204" pitchFamily="34" charset="0"/>
                <a:cs typeface="Arial" panose="020B0604020202020204" pitchFamily="34" charset="0"/>
              </a:rPr>
              <a:t>In het graf rustte de farao eeuwen in vrede tot 1922. Toen in 1922 archeoloog </a:t>
            </a:r>
            <a:r>
              <a:rPr lang="nl-NL" sz="1600" b="1" dirty="0" err="1">
                <a:effectLst/>
                <a:latin typeface="Calibri" panose="020F0502020204030204" pitchFamily="34" charset="0"/>
                <a:ea typeface="Calibri" panose="020F0502020204030204" pitchFamily="34" charset="0"/>
                <a:cs typeface="Arial" panose="020B0604020202020204" pitchFamily="34" charset="0"/>
              </a:rPr>
              <a:t>Howard</a:t>
            </a:r>
            <a:r>
              <a:rPr lang="nl-NL" sz="1600" b="1" dirty="0">
                <a:effectLst/>
                <a:latin typeface="Calibri" panose="020F0502020204030204" pitchFamily="34" charset="0"/>
                <a:ea typeface="Calibri" panose="020F0502020204030204" pitchFamily="34" charset="0"/>
                <a:cs typeface="Arial" panose="020B0604020202020204" pitchFamily="34" charset="0"/>
              </a:rPr>
              <a:t> Carter het graf van Toetanchamon ontdekte, werd dat gezien als de meest opzienbarende archeologische ontdekking van de 20ste eeuw.</a:t>
            </a:r>
            <a:endParaRPr lang="nl-NL"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200"/>
              </a:spcBef>
              <a:spcAft>
                <a:spcPts val="0"/>
              </a:spcAft>
            </a:pPr>
            <a:r>
              <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rPr>
              <a:t>Waarom was dit graf zo bijzonder dan?</a:t>
            </a:r>
            <a:endParaRPr lang="nl-NL" sz="2400" b="1" dirty="0">
              <a:solidFill>
                <a:srgbClr val="1F4D78"/>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r>
              <a:rPr lang="nl-NL" sz="1600" b="1" dirty="0">
                <a:effectLst/>
                <a:latin typeface="Calibri" panose="020F0502020204030204" pitchFamily="34" charset="0"/>
                <a:ea typeface="Times New Roman" panose="02020603050405020304" pitchFamily="18" charset="0"/>
                <a:cs typeface="Arial" panose="020B0604020202020204" pitchFamily="34" charset="0"/>
              </a:rPr>
              <a:t>Toen </a:t>
            </a:r>
            <a:r>
              <a:rPr lang="nl-NL" sz="1600" b="1" dirty="0" err="1">
                <a:effectLst/>
                <a:latin typeface="Calibri" panose="020F0502020204030204" pitchFamily="34" charset="0"/>
                <a:ea typeface="Times New Roman" panose="02020603050405020304" pitchFamily="18" charset="0"/>
                <a:cs typeface="Arial" panose="020B0604020202020204" pitchFamily="34" charset="0"/>
              </a:rPr>
              <a:t>Howard</a:t>
            </a:r>
            <a:r>
              <a:rPr lang="nl-NL" sz="1600" b="1" dirty="0">
                <a:effectLst/>
                <a:latin typeface="Calibri" panose="020F0502020204030204" pitchFamily="34" charset="0"/>
                <a:ea typeface="Times New Roman" panose="02020603050405020304" pitchFamily="18" charset="0"/>
                <a:cs typeface="Arial" panose="020B0604020202020204" pitchFamily="34" charset="0"/>
              </a:rPr>
              <a:t> Carter zijn ontdekking deed, waren er al meer Egyptische graven ontdekt. Veel daarvan hadden voordat de archeologen het graf gevonden hadden al een bezoekje gehad van grafrovers, die goed konden verdienen aan de kostbare kunstvoorwerpen uit de graven. Het graf van Toetanchamon was echter vrijwel ongeschonden. Hoewel het graf van Toetanchamon dus niet het grootste of belangrijkste graf was, was het wel het meest complete. Er stonden meer dan 3500 voorwerpen in dit graf. Deze varieerden van sieraden tot muziekinstrumenten tot beeldjes van dienaren, bedoeld om de farao te helpen in het hiernamaals. Het meest bijzondere voorwerp in het graf was op de mummie van Toetanchamon te vinden: het dodenmasker van de farao.</a:t>
            </a:r>
            <a:endParaRPr lang="nl-NL" sz="16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Tekstvak 2"/>
          <p:cNvSpPr txBox="1">
            <a:spLocks noChangeArrowheads="1"/>
          </p:cNvSpPr>
          <p:nvPr/>
        </p:nvSpPr>
        <p:spPr bwMode="auto">
          <a:xfrm>
            <a:off x="883783" y="6035220"/>
            <a:ext cx="3314700" cy="2667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6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Howard</a:t>
            </a:r>
            <a:r>
              <a:rPr lang="nl-NL"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Carter opent de graftombe         </a:t>
            </a:r>
          </a:p>
          <a:p>
            <a:pPr algn="ctr">
              <a:lnSpc>
                <a:spcPct val="107000"/>
              </a:lnSpc>
              <a:spcAft>
                <a:spcPts val="800"/>
              </a:spcAft>
            </a:pP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107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Afbeelding 6" descr="terug_van_vastenavond_basile_de_loos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542" y="483127"/>
            <a:ext cx="8108576" cy="5732402"/>
          </a:xfrm>
          <a:prstGeom prst="rect">
            <a:avLst/>
          </a:prstGeom>
        </p:spPr>
      </p:pic>
      <p:sp>
        <p:nvSpPr>
          <p:cNvPr id="6" name="Tekstvak 5"/>
          <p:cNvSpPr txBox="1"/>
          <p:nvPr/>
        </p:nvSpPr>
        <p:spPr>
          <a:xfrm>
            <a:off x="8800353" y="1897529"/>
            <a:ext cx="3077882" cy="3046988"/>
          </a:xfrm>
          <a:prstGeom prst="rect">
            <a:avLst/>
          </a:prstGeom>
          <a:noFill/>
        </p:spPr>
        <p:txBody>
          <a:bodyPr wrap="square" rtlCol="0">
            <a:spAutoFit/>
          </a:bodyPr>
          <a:lstStyle/>
          <a:p>
            <a:r>
              <a:rPr lang="nl-NL" sz="2400" b="1" dirty="0">
                <a:solidFill>
                  <a:srgbClr val="FF0000"/>
                </a:solidFill>
                <a:latin typeface="Lucida Handwriting"/>
                <a:cs typeface="Lucida Handwriting"/>
              </a:rPr>
              <a:t>Aswoensdag</a:t>
            </a:r>
          </a:p>
          <a:p>
            <a:endParaRPr lang="nl-NL" sz="2400" dirty="0">
              <a:solidFill>
                <a:srgbClr val="FF0000"/>
              </a:solidFill>
              <a:cs typeface="Lucida Handwriting"/>
            </a:endParaRPr>
          </a:p>
          <a:p>
            <a:r>
              <a:rPr lang="nl-NL" sz="2400" dirty="0">
                <a:solidFill>
                  <a:srgbClr val="000000"/>
                </a:solidFill>
                <a:cs typeface="Lucida Handwriting"/>
              </a:rPr>
              <a:t>Op </a:t>
            </a:r>
            <a:r>
              <a:rPr lang="nl-NL" sz="2400" dirty="0" err="1">
                <a:solidFill>
                  <a:srgbClr val="000000"/>
                </a:solidFill>
                <a:cs typeface="Lucida Handwriting"/>
              </a:rPr>
              <a:t>aswoensdag</a:t>
            </a:r>
            <a:r>
              <a:rPr lang="nl-NL" sz="2400" dirty="0">
                <a:solidFill>
                  <a:srgbClr val="000000"/>
                </a:solidFill>
                <a:cs typeface="Lucida Handwriting"/>
              </a:rPr>
              <a:t> liet </a:t>
            </a:r>
            <a:r>
              <a:rPr lang="nl-NL" sz="2400" dirty="0" err="1">
                <a:solidFill>
                  <a:srgbClr val="000000"/>
                </a:solidFill>
                <a:cs typeface="Lucida Handwriting"/>
              </a:rPr>
              <a:t>emn</a:t>
            </a:r>
            <a:r>
              <a:rPr lang="nl-NL" sz="2400" dirty="0">
                <a:solidFill>
                  <a:srgbClr val="000000"/>
                </a:solidFill>
                <a:cs typeface="Lucida Handwriting"/>
              </a:rPr>
              <a:t> letterlijk zijn masker vallen, zoals hier is te zien op een schilderij van Basil de </a:t>
            </a:r>
            <a:r>
              <a:rPr lang="nl-NL" sz="2400" dirty="0" err="1">
                <a:solidFill>
                  <a:srgbClr val="000000"/>
                </a:solidFill>
                <a:cs typeface="Lucida Handwriting"/>
              </a:rPr>
              <a:t>Loose</a:t>
            </a:r>
            <a:r>
              <a:rPr lang="nl-NL" sz="2400" dirty="0">
                <a:solidFill>
                  <a:srgbClr val="000000"/>
                </a:solidFill>
                <a:cs typeface="Lucida Handwriting"/>
              </a:rPr>
              <a:t>, begin 19</a:t>
            </a:r>
            <a:r>
              <a:rPr lang="nl-NL" sz="2400" baseline="30000" dirty="0">
                <a:solidFill>
                  <a:srgbClr val="000000"/>
                </a:solidFill>
                <a:cs typeface="Lucida Handwriting"/>
              </a:rPr>
              <a:t>e</a:t>
            </a:r>
            <a:r>
              <a:rPr lang="nl-NL" sz="2400" dirty="0">
                <a:solidFill>
                  <a:srgbClr val="000000"/>
                </a:solidFill>
                <a:cs typeface="Lucida Handwriting"/>
              </a:rPr>
              <a:t> eeuw.</a:t>
            </a:r>
          </a:p>
        </p:txBody>
      </p:sp>
    </p:spTree>
    <p:extLst>
      <p:ext uri="{BB962C8B-B14F-4D97-AF65-F5344CB8AC3E}">
        <p14:creationId xmlns:p14="http://schemas.microsoft.com/office/powerpoint/2010/main" val="378070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vastenavond groep 1890.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2400" y="0"/>
            <a:ext cx="9330612" cy="6858000"/>
          </a:xfrm>
          <a:prstGeom prst="rect">
            <a:avLst/>
          </a:prstGeom>
        </p:spPr>
      </p:pic>
    </p:spTree>
    <p:extLst>
      <p:ext uri="{BB962C8B-B14F-4D97-AF65-F5344CB8AC3E}">
        <p14:creationId xmlns:p14="http://schemas.microsoft.com/office/powerpoint/2010/main" val="281148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vastenavond 1890.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733" y="289348"/>
            <a:ext cx="8773801" cy="6568652"/>
          </a:xfrm>
          <a:prstGeom prst="rect">
            <a:avLst/>
          </a:prstGeom>
        </p:spPr>
      </p:pic>
      <p:sp>
        <p:nvSpPr>
          <p:cNvPr id="7" name="Tekstvak 6"/>
          <p:cNvSpPr txBox="1"/>
          <p:nvPr/>
        </p:nvSpPr>
        <p:spPr>
          <a:xfrm>
            <a:off x="9046500" y="1583671"/>
            <a:ext cx="3025952" cy="3416320"/>
          </a:xfrm>
          <a:prstGeom prst="rect">
            <a:avLst/>
          </a:prstGeom>
          <a:noFill/>
        </p:spPr>
        <p:txBody>
          <a:bodyPr wrap="square" rtlCol="0">
            <a:spAutoFit/>
          </a:bodyPr>
          <a:lstStyle/>
          <a:p>
            <a:r>
              <a:rPr lang="nl-NL" sz="2400" b="1" dirty="0">
                <a:solidFill>
                  <a:srgbClr val="FF0000"/>
                </a:solidFill>
                <a:latin typeface="Lucida Handwriting"/>
                <a:cs typeface="Lucida Handwriting"/>
              </a:rPr>
              <a:t>Optocht in 1900</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Hier is de optocht in 1900 te zien. Carnavalswagens en grote poppen, maar het publiek was amper verkleed. Geen masker te bekennen.</a:t>
            </a:r>
          </a:p>
        </p:txBody>
      </p:sp>
    </p:spTree>
    <p:extLst>
      <p:ext uri="{BB962C8B-B14F-4D97-AF65-F5344CB8AC3E}">
        <p14:creationId xmlns:p14="http://schemas.microsoft.com/office/powerpoint/2010/main" val="4060439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Afbeelding 6" descr="BOZ01000022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558" y="1216211"/>
            <a:ext cx="6831853" cy="5036399"/>
          </a:xfrm>
          <a:prstGeom prst="rect">
            <a:avLst/>
          </a:prstGeom>
        </p:spPr>
      </p:pic>
      <p:pic>
        <p:nvPicPr>
          <p:cNvPr id="8" name="Afbeelding 7" descr="BOZ01000022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95990">
            <a:off x="6284259" y="1418665"/>
            <a:ext cx="5181600" cy="4140200"/>
          </a:xfrm>
          <a:prstGeom prst="rect">
            <a:avLst/>
          </a:prstGeom>
        </p:spPr>
      </p:pic>
    </p:spTree>
    <p:extLst>
      <p:ext uri="{BB962C8B-B14F-4D97-AF65-F5344CB8AC3E}">
        <p14:creationId xmlns:p14="http://schemas.microsoft.com/office/powerpoint/2010/main" val="175232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10"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6" name="Rechthoek 5"/>
          <p:cNvSpPr/>
          <p:nvPr/>
        </p:nvSpPr>
        <p:spPr>
          <a:xfrm>
            <a:off x="6003667" y="3244334"/>
            <a:ext cx="184666" cy="369332"/>
          </a:xfrm>
          <a:prstGeom prst="rect">
            <a:avLst/>
          </a:prstGeom>
        </p:spPr>
        <p:txBody>
          <a:bodyPr wrap="none">
            <a:spAutoFit/>
          </a:bodyPr>
          <a:lstStyle/>
          <a:p>
            <a:r>
              <a:rPr lang="nl-NL" dirty="0"/>
              <a:t> </a:t>
            </a:r>
          </a:p>
        </p:txBody>
      </p:sp>
      <p:pic>
        <p:nvPicPr>
          <p:cNvPr id="7" name="Afbeelding 6" descr="prins warringa 193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00" y="1079500"/>
            <a:ext cx="8813800" cy="4686300"/>
          </a:xfrm>
          <a:prstGeom prst="rect">
            <a:avLst/>
          </a:prstGeom>
        </p:spPr>
      </p:pic>
      <p:sp>
        <p:nvSpPr>
          <p:cNvPr id="8" name="Tekstvak 7"/>
          <p:cNvSpPr txBox="1"/>
          <p:nvPr/>
        </p:nvSpPr>
        <p:spPr>
          <a:xfrm>
            <a:off x="3072988" y="4437414"/>
            <a:ext cx="6679044" cy="1200328"/>
          </a:xfrm>
          <a:prstGeom prst="rect">
            <a:avLst/>
          </a:prstGeom>
          <a:noFill/>
        </p:spPr>
        <p:txBody>
          <a:bodyPr wrap="square" rtlCol="0">
            <a:spAutoFit/>
          </a:bodyPr>
          <a:lstStyle/>
          <a:p>
            <a:r>
              <a:rPr lang="nl-NL" sz="2400" dirty="0">
                <a:solidFill>
                  <a:schemeClr val="bg1"/>
                </a:solidFill>
                <a:latin typeface="Lucida Handwriting"/>
                <a:cs typeface="Lucida Handwriting"/>
              </a:rPr>
              <a:t>Prins Warringa (met oogmasker) en de boerenploeg in 1930. Midden een boer met het </a:t>
            </a:r>
            <a:r>
              <a:rPr lang="nl-NL" sz="2400" dirty="0" err="1">
                <a:solidFill>
                  <a:schemeClr val="bg1"/>
                </a:solidFill>
                <a:latin typeface="Lucida Handwriting"/>
                <a:cs typeface="Lucida Handwriting"/>
              </a:rPr>
              <a:t>zgn</a:t>
            </a:r>
            <a:r>
              <a:rPr lang="nl-NL" sz="2400" dirty="0">
                <a:solidFill>
                  <a:schemeClr val="bg1"/>
                </a:solidFill>
                <a:latin typeface="Lucida Handwriting"/>
                <a:cs typeface="Lucida Handwriting"/>
              </a:rPr>
              <a:t> gaper-masker.</a:t>
            </a:r>
          </a:p>
        </p:txBody>
      </p:sp>
    </p:spTree>
    <p:extLst>
      <p:ext uri="{BB962C8B-B14F-4D97-AF65-F5344CB8AC3E}">
        <p14:creationId xmlns:p14="http://schemas.microsoft.com/office/powerpoint/2010/main" val="4060439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5" descr="warringa gaper.jpg"/>
          <p:cNvPicPr>
            <a:picLocks noChangeAspect="1"/>
          </p:cNvPicPr>
          <p:nvPr/>
        </p:nvPicPr>
        <p:blipFill rotWithShape="1">
          <a:blip r:embed="rId8">
            <a:extLst>
              <a:ext uri="{28A0092B-C50C-407E-A947-70E740481C1C}">
                <a14:useLocalDpi xmlns:a14="http://schemas.microsoft.com/office/drawing/2010/main" val="0"/>
              </a:ext>
            </a:extLst>
          </a:blip>
          <a:srcRect l="26557" t="27500" r="27859" b="-28"/>
          <a:stretch/>
        </p:blipFill>
        <p:spPr>
          <a:xfrm>
            <a:off x="815282" y="1281365"/>
            <a:ext cx="3994553" cy="3746126"/>
          </a:xfrm>
          <a:prstGeom prst="rect">
            <a:avLst/>
          </a:prstGeom>
        </p:spPr>
      </p:pic>
      <p:sp>
        <p:nvSpPr>
          <p:cNvPr id="7" name="Tekstvak 6"/>
          <p:cNvSpPr txBox="1"/>
          <p:nvPr/>
        </p:nvSpPr>
        <p:spPr>
          <a:xfrm>
            <a:off x="5816726" y="1379832"/>
            <a:ext cx="5832406" cy="2677656"/>
          </a:xfrm>
          <a:prstGeom prst="rect">
            <a:avLst/>
          </a:prstGeom>
          <a:noFill/>
        </p:spPr>
        <p:txBody>
          <a:bodyPr wrap="square" rtlCol="0">
            <a:spAutoFit/>
          </a:bodyPr>
          <a:lstStyle/>
          <a:p>
            <a:r>
              <a:rPr lang="nl-NL" sz="2400" b="1" dirty="0">
                <a:solidFill>
                  <a:srgbClr val="FF0000"/>
                </a:solidFill>
                <a:latin typeface="Lucida Handwriting"/>
                <a:cs typeface="Lucida Handwriting"/>
              </a:rPr>
              <a:t>De Gaper, van Duitse origine</a:t>
            </a: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Eric </a:t>
            </a:r>
            <a:r>
              <a:rPr lang="nl-NL" sz="2400" dirty="0" err="1">
                <a:solidFill>
                  <a:srgbClr val="000000"/>
                </a:solidFill>
                <a:cs typeface="Lucida Handwriting"/>
              </a:rPr>
              <a:t>Elich</a:t>
            </a:r>
            <a:r>
              <a:rPr lang="nl-NL" sz="2400" dirty="0">
                <a:solidFill>
                  <a:srgbClr val="000000"/>
                </a:solidFill>
                <a:cs typeface="Lucida Handwriting"/>
              </a:rPr>
              <a:t> heeft de herkomst van De Gaper uitgezocht en kwam tot de ontdekking dat de Gaper uit Duitsland afkomstig is en rond 1920 door een maskerfabriek werd aangeduid als </a:t>
            </a:r>
            <a:r>
              <a:rPr lang="nl-NL" sz="2400" i="1" dirty="0">
                <a:solidFill>
                  <a:srgbClr val="000000"/>
                </a:solidFill>
                <a:cs typeface="Lucida Handwriting"/>
              </a:rPr>
              <a:t>‘Onkel </a:t>
            </a:r>
            <a:r>
              <a:rPr lang="nl-NL" sz="2400" i="1" dirty="0" err="1">
                <a:solidFill>
                  <a:srgbClr val="000000"/>
                </a:solidFill>
                <a:cs typeface="Lucida Handwriting"/>
              </a:rPr>
              <a:t>Freundlich</a:t>
            </a:r>
            <a:r>
              <a:rPr lang="nl-NL" sz="2400" i="1" dirty="0">
                <a:solidFill>
                  <a:srgbClr val="000000"/>
                </a:solidFill>
                <a:cs typeface="Lucida Handwriting"/>
              </a:rPr>
              <a:t>’.</a:t>
            </a:r>
            <a:endParaRPr lang="nl-NL" sz="2400" dirty="0">
              <a:solidFill>
                <a:srgbClr val="000000"/>
              </a:solidFill>
              <a:cs typeface="Lucida Handwriting"/>
            </a:endParaRPr>
          </a:p>
        </p:txBody>
      </p:sp>
    </p:spTree>
    <p:extLst>
      <p:ext uri="{BB962C8B-B14F-4D97-AF65-F5344CB8AC3E}">
        <p14:creationId xmlns:p14="http://schemas.microsoft.com/office/powerpoint/2010/main" val="378070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Picture 4" descr="kees bec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785" y="463799"/>
            <a:ext cx="51054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kstvak 6"/>
          <p:cNvSpPr txBox="1"/>
          <p:nvPr/>
        </p:nvSpPr>
        <p:spPr>
          <a:xfrm>
            <a:off x="6710402" y="862395"/>
            <a:ext cx="4640838" cy="3416320"/>
          </a:xfrm>
          <a:prstGeom prst="rect">
            <a:avLst/>
          </a:prstGeom>
          <a:noFill/>
        </p:spPr>
        <p:txBody>
          <a:bodyPr wrap="square" rtlCol="0">
            <a:spAutoFit/>
          </a:bodyPr>
          <a:lstStyle/>
          <a:p>
            <a:r>
              <a:rPr lang="nl-NL" sz="2400" b="1" dirty="0">
                <a:solidFill>
                  <a:srgbClr val="FF0000"/>
                </a:solidFill>
                <a:latin typeface="Lucida Handwriting"/>
                <a:cs typeface="Lucida Handwriting"/>
              </a:rPr>
              <a:t>Prins </a:t>
            </a:r>
            <a:r>
              <a:rPr lang="nl-NL" sz="2400" b="1" dirty="0" err="1">
                <a:solidFill>
                  <a:srgbClr val="FF0000"/>
                </a:solidFill>
                <a:latin typeface="Lucida Handwriting"/>
                <a:cs typeface="Lucida Handwriting"/>
              </a:rPr>
              <a:t>Nilles</a:t>
            </a:r>
            <a:r>
              <a:rPr lang="nl-NL" sz="2400" b="1" dirty="0">
                <a:solidFill>
                  <a:srgbClr val="FF0000"/>
                </a:solidFill>
                <a:latin typeface="Lucida Handwriting"/>
                <a:cs typeface="Lucida Handwriting"/>
              </a:rPr>
              <a:t> </a:t>
            </a:r>
            <a:r>
              <a:rPr lang="nl-NL" sz="2400" b="1" dirty="0" err="1">
                <a:solidFill>
                  <a:srgbClr val="FF0000"/>
                </a:solidFill>
                <a:latin typeface="Lucida Handwriting"/>
                <a:cs typeface="Lucida Handwriting"/>
              </a:rPr>
              <a:t>d’n</a:t>
            </a:r>
            <a:r>
              <a:rPr lang="nl-NL" sz="2400" b="1" dirty="0">
                <a:solidFill>
                  <a:srgbClr val="FF0000"/>
                </a:solidFill>
                <a:latin typeface="Lucida Handwriting"/>
                <a:cs typeface="Lucida Handwriting"/>
              </a:rPr>
              <a:t> eerste</a:t>
            </a:r>
          </a:p>
          <a:p>
            <a:endParaRPr lang="nl-NL" sz="2400" dirty="0">
              <a:solidFill>
                <a:srgbClr val="FF0000"/>
              </a:solidFill>
              <a:cs typeface="Lucida Handwriting"/>
            </a:endParaRPr>
          </a:p>
          <a:p>
            <a:r>
              <a:rPr lang="nl-NL" sz="2400" dirty="0">
                <a:solidFill>
                  <a:srgbClr val="000000"/>
                </a:solidFill>
                <a:cs typeface="Lucida Handwriting"/>
              </a:rPr>
              <a:t>Kees </a:t>
            </a:r>
            <a:r>
              <a:rPr lang="nl-NL" sz="2400" dirty="0" err="1">
                <a:solidFill>
                  <a:srgbClr val="000000"/>
                </a:solidFill>
                <a:cs typeface="Lucida Handwriting"/>
              </a:rPr>
              <a:t>Becht</a:t>
            </a:r>
            <a:r>
              <a:rPr lang="nl-NL" sz="2400" dirty="0">
                <a:solidFill>
                  <a:srgbClr val="000000"/>
                </a:solidFill>
                <a:cs typeface="Lucida Handwriting"/>
              </a:rPr>
              <a:t> was de eerste prins </a:t>
            </a:r>
            <a:r>
              <a:rPr lang="nl-NL" sz="2400" dirty="0" err="1">
                <a:solidFill>
                  <a:srgbClr val="000000"/>
                </a:solidFill>
                <a:cs typeface="Lucida Handwriting"/>
              </a:rPr>
              <a:t>vastenavend</a:t>
            </a:r>
            <a:r>
              <a:rPr lang="nl-NL" sz="2400" dirty="0">
                <a:solidFill>
                  <a:srgbClr val="000000"/>
                </a:solidFill>
                <a:cs typeface="Lucida Handwriting"/>
              </a:rPr>
              <a:t> na de Tweede Wereldoorlog. Hij was een groot pleitbezorger van het dragen van maskers. Met een masker was iedereen gelijk, zo was zijn devies.</a:t>
            </a:r>
          </a:p>
          <a:p>
            <a:endParaRPr lang="nl-NL" sz="2400" b="1" dirty="0">
              <a:solidFill>
                <a:srgbClr val="FF0000"/>
              </a:solidFill>
              <a:latin typeface="Lucida Handwriting"/>
              <a:cs typeface="Lucida Handwriting"/>
            </a:endParaRPr>
          </a:p>
        </p:txBody>
      </p:sp>
    </p:spTree>
    <p:extLst>
      <p:ext uri="{BB962C8B-B14F-4D97-AF65-F5344CB8AC3E}">
        <p14:creationId xmlns:p14="http://schemas.microsoft.com/office/powerpoint/2010/main" val="144323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Afbeelding 2" descr="ezelskarreke 195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05596"/>
            <a:ext cx="8357237" cy="6011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kstvak 6"/>
          <p:cNvSpPr txBox="1"/>
          <p:nvPr/>
        </p:nvSpPr>
        <p:spPr>
          <a:xfrm>
            <a:off x="8560466" y="736956"/>
            <a:ext cx="3464950" cy="5262979"/>
          </a:xfrm>
          <a:prstGeom prst="rect">
            <a:avLst/>
          </a:prstGeom>
          <a:noFill/>
        </p:spPr>
        <p:txBody>
          <a:bodyPr wrap="square" rtlCol="0">
            <a:spAutoFit/>
          </a:bodyPr>
          <a:lstStyle/>
          <a:p>
            <a:r>
              <a:rPr lang="nl-NL" sz="2400" b="1" dirty="0">
                <a:solidFill>
                  <a:srgbClr val="FF0000"/>
                </a:solidFill>
                <a:latin typeface="Lucida Handwriting"/>
                <a:cs typeface="Lucida Handwriting"/>
              </a:rPr>
              <a:t>Het </a:t>
            </a:r>
            <a:r>
              <a:rPr lang="nl-NL" sz="2400" b="1" dirty="0" err="1">
                <a:solidFill>
                  <a:srgbClr val="FF0000"/>
                </a:solidFill>
                <a:latin typeface="Lucida Handwriting"/>
                <a:cs typeface="Lucida Handwriting"/>
              </a:rPr>
              <a:t>Ezelskarreke</a:t>
            </a:r>
            <a:endParaRPr lang="nl-NL" sz="2400" b="1" dirty="0">
              <a:solidFill>
                <a:srgbClr val="FF0000"/>
              </a:solidFill>
              <a:latin typeface="Lucida Handwriting"/>
              <a:cs typeface="Lucida Handwriting"/>
            </a:endParaRPr>
          </a:p>
          <a:p>
            <a:endParaRPr lang="nl-NL" sz="2400" b="1" dirty="0">
              <a:solidFill>
                <a:srgbClr val="FF0000"/>
              </a:solidFill>
              <a:latin typeface="Lucida Handwriting"/>
              <a:cs typeface="Lucida Handwriting"/>
            </a:endParaRPr>
          </a:p>
          <a:p>
            <a:r>
              <a:rPr lang="nl-NL" sz="2400" dirty="0">
                <a:solidFill>
                  <a:srgbClr val="000000"/>
                </a:solidFill>
                <a:cs typeface="Lucida Handwriting"/>
              </a:rPr>
              <a:t>Het </a:t>
            </a:r>
            <a:r>
              <a:rPr lang="nl-NL" sz="2400" dirty="0" err="1">
                <a:solidFill>
                  <a:srgbClr val="000000"/>
                </a:solidFill>
                <a:cs typeface="Lucida Handwriting"/>
              </a:rPr>
              <a:t>ezelskarreke</a:t>
            </a:r>
            <a:r>
              <a:rPr lang="nl-NL" sz="2400" dirty="0">
                <a:solidFill>
                  <a:srgbClr val="000000"/>
                </a:solidFill>
                <a:cs typeface="Lucida Handwriting"/>
              </a:rPr>
              <a:t> was in feite de eerste prinsenwagen. Het ontwerp was van Louis </a:t>
            </a:r>
            <a:r>
              <a:rPr lang="nl-NL" sz="2400" dirty="0" err="1">
                <a:solidFill>
                  <a:srgbClr val="000000"/>
                </a:solidFill>
                <a:cs typeface="Lucida Handwriting"/>
              </a:rPr>
              <a:t>Weyts</a:t>
            </a:r>
            <a:r>
              <a:rPr lang="nl-NL" sz="2400" dirty="0">
                <a:solidFill>
                  <a:srgbClr val="000000"/>
                </a:solidFill>
                <a:cs typeface="Lucida Handwriting"/>
              </a:rPr>
              <a:t>. Hij introduceerde een nieuwe manier van maskers en koppen maken. Met een contramal van gips kon men van papier de prachtigste maskers en koppen maken.</a:t>
            </a:r>
          </a:p>
        </p:txBody>
      </p:sp>
    </p:spTree>
    <p:extLst>
      <p:ext uri="{BB962C8B-B14F-4D97-AF65-F5344CB8AC3E}">
        <p14:creationId xmlns:p14="http://schemas.microsoft.com/office/powerpoint/2010/main" val="144323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b="9877"/>
          <a:stretch/>
        </p:blipFill>
        <p:spPr>
          <a:xfrm>
            <a:off x="65314" y="18112"/>
            <a:ext cx="12192000" cy="6858000"/>
          </a:xfrm>
          <a:prstGeom prst="rect">
            <a:avLst/>
          </a:prstGeom>
        </p:spPr>
      </p:pic>
      <p:sp>
        <p:nvSpPr>
          <p:cNvPr id="3" name="Rechthoek 2"/>
          <p:cNvSpPr/>
          <p:nvPr/>
        </p:nvSpPr>
        <p:spPr>
          <a:xfrm>
            <a:off x="384768" y="605079"/>
            <a:ext cx="11553091" cy="584776"/>
          </a:xfrm>
          <a:prstGeom prst="rect">
            <a:avLst/>
          </a:prstGeom>
          <a:noFill/>
          <a:effectLst>
            <a:innerShdw blurRad="63500" dist="50800" dir="2700000">
              <a:prstClr val="black">
                <a:alpha val="50000"/>
              </a:prstClr>
            </a:innerShdw>
          </a:effectLst>
        </p:spPr>
        <p:txBody>
          <a:bodyPr wrap="square">
            <a:spAutoFit/>
          </a:bodyPr>
          <a:lstStyle/>
          <a:p>
            <a:pPr algn="ctr"/>
            <a:endParaRPr lang="nl-NL" sz="3200" dirty="0">
              <a:solidFill>
                <a:srgbClr val="C00000"/>
              </a:solidFill>
            </a:endParaRPr>
          </a:p>
        </p:txBody>
      </p:sp>
      <p:pic>
        <p:nvPicPr>
          <p:cNvPr id="4"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15. Andrea Bocelli - En Aranjuez Con Tu Amor - Concierto De Aranjuez With Nicola Benedetti On Vio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Afbeelding 6" descr="peperbu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7900" y="344958"/>
            <a:ext cx="4673103" cy="6230804"/>
          </a:xfrm>
          <a:prstGeom prst="rect">
            <a:avLst/>
          </a:prstGeom>
        </p:spPr>
      </p:pic>
    </p:spTree>
    <p:extLst>
      <p:ext uri="{BB962C8B-B14F-4D97-AF65-F5344CB8AC3E}">
        <p14:creationId xmlns:p14="http://schemas.microsoft.com/office/powerpoint/2010/main" val="32850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5" name="camera.wav"/>
          </p:stSnd>
        </p:sndAc>
      </p:transition>
    </mc:Choice>
    <mc:Fallback xmlns="">
      <p:transition xmlns:p14="http://schemas.microsoft.com/office/powerpoint/2010/main" spd="slow">
        <p:fad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72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0"/>
            <a:ext cx="12192000" cy="6858000"/>
          </a:xfrm>
          <a:prstGeom prst="rect">
            <a:avLst/>
          </a:prstGeom>
        </p:spPr>
      </p:pic>
      <p:pic>
        <p:nvPicPr>
          <p:cNvPr id="3" name="Afbeelding 2" descr="https://upload.wikimedia.org/wikipedia/commons/thumb/c/c9/Tuts_Tomb_Opened.JPG/800px-Tuts_Tomb_Opened.JPG"/>
          <p:cNvPicPr/>
          <p:nvPr/>
        </p:nvPicPr>
        <p:blipFill rotWithShape="1">
          <a:blip r:embed="rId5">
            <a:extLst>
              <a:ext uri="{28A0092B-C50C-407E-A947-70E740481C1C}">
                <a14:useLocalDpi xmlns:a14="http://schemas.microsoft.com/office/drawing/2010/main" val="0"/>
              </a:ext>
            </a:extLst>
          </a:blip>
          <a:srcRect l="6650"/>
          <a:stretch/>
        </p:blipFill>
        <p:spPr bwMode="auto">
          <a:xfrm>
            <a:off x="495980" y="423863"/>
            <a:ext cx="3207657" cy="3138487"/>
          </a:xfrm>
          <a:prstGeom prst="rect">
            <a:avLst/>
          </a:prstGeom>
          <a:noFill/>
          <a:ln>
            <a:noFill/>
          </a:ln>
          <a:extLst>
            <a:ext uri="{53640926-AAD7-44d8-BBD7-CCE9431645EC}">
              <a14:shadowObscured xmlns="" xmlns:a14="http://schemas.microsoft.com/office/drawing/2010/main"/>
            </a:ext>
          </a:extLst>
        </p:spPr>
      </p:pic>
      <p:sp>
        <p:nvSpPr>
          <p:cNvPr id="4" name="Tekstvak 2"/>
          <p:cNvSpPr txBox="1">
            <a:spLocks noChangeArrowheads="1"/>
          </p:cNvSpPr>
          <p:nvPr/>
        </p:nvSpPr>
        <p:spPr bwMode="auto">
          <a:xfrm>
            <a:off x="495980" y="3111839"/>
            <a:ext cx="3189967" cy="45051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2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Howard</a:t>
            </a:r>
            <a:r>
              <a:rPr lang="nl-NL"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Carter en de mummie van Toetanchamon</a:t>
            </a:r>
          </a:p>
          <a:p>
            <a:pPr algn="ctr">
              <a:lnSpc>
                <a:spcPct val="107000"/>
              </a:lnSpc>
              <a:spcAft>
                <a:spcPts val="80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hoek 5"/>
          <p:cNvSpPr/>
          <p:nvPr/>
        </p:nvSpPr>
        <p:spPr>
          <a:xfrm>
            <a:off x="3882764" y="423863"/>
            <a:ext cx="3523117" cy="604417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algn="ctr">
              <a:lnSpc>
                <a:spcPct val="107000"/>
              </a:lnSpc>
              <a:spcBef>
                <a:spcPts val="200"/>
              </a:spcBef>
              <a:spcAft>
                <a:spcPts val="0"/>
              </a:spcAft>
            </a:pPr>
            <a:r>
              <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rPr>
              <a:t>Dodenmasker, dat klinkt griezelig</a:t>
            </a:r>
          </a:p>
          <a:p>
            <a:pPr algn="ctr">
              <a:lnSpc>
                <a:spcPct val="107000"/>
              </a:lnSpc>
              <a:spcBef>
                <a:spcPts val="200"/>
              </a:spcBef>
              <a:spcAft>
                <a:spcPts val="0"/>
              </a:spcAft>
            </a:pPr>
            <a:endParaRPr lang="nl-NL" sz="2400" b="1" dirty="0">
              <a:solidFill>
                <a:srgbClr val="1F4D78"/>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r>
              <a:rPr lang="nl-NL" b="1" dirty="0">
                <a:effectLst/>
                <a:ea typeface="Times New Roman" panose="02020603050405020304" pitchFamily="18" charset="0"/>
                <a:cs typeface="Arial" panose="020B0604020202020204" pitchFamily="34" charset="0"/>
              </a:rPr>
              <a:t>Valt wel mee. Een dodenmasker is niet een griezelig masker in de vorm van een skelet. Het is een rijk versierd gouden masker dat over het gezicht van de mummie geplaatst werd en de overledene voorstelde. Niet echt iets om nachtmerries van te krijgen dus.</a:t>
            </a:r>
            <a:endParaRPr lang="nl-NL" sz="1600" b="1" dirty="0">
              <a:effectLst/>
              <a:ea typeface="Times New Roman" panose="02020603050405020304" pitchFamily="18" charset="0"/>
            </a:endParaRPr>
          </a:p>
          <a:p>
            <a:r>
              <a:rPr lang="nl-NL" b="1" dirty="0">
                <a:effectLst/>
                <a:ea typeface="Times New Roman" panose="02020603050405020304" pitchFamily="18" charset="0"/>
                <a:cs typeface="Arial" panose="020B0604020202020204" pitchFamily="34" charset="0"/>
              </a:rPr>
              <a:t>Bijzonder aan het masker van Toetanchamon is dat het nog helemaal gaaf was en vooral dat er heel veel goud in verwerkt was. Daarnaast was het ook nog heel mooi gemaakt en een knap gezicht.</a:t>
            </a:r>
            <a:endParaRPr lang="nl-NL" sz="1600" b="1" dirty="0">
              <a:effectLst/>
              <a:ea typeface="Times New Roman" panose="02020603050405020304" pitchFamily="18" charset="0"/>
            </a:endParaRPr>
          </a:p>
        </p:txBody>
      </p:sp>
      <p:pic>
        <p:nvPicPr>
          <p:cNvPr id="5" name="Afbeelding 4" descr="https://upload.wikimedia.org/wikipedia/commons/e/e5/TUT-Ausstellung_FFM_2012_47_(7117819557).jpg"/>
          <p:cNvPicPr/>
          <p:nvPr/>
        </p:nvPicPr>
        <p:blipFill>
          <a:blip r:embed="rId7">
            <a:extLst>
              <a:ext uri="{BEBA8EAE-BF5A-486C-A8C5-ECC9F3942E4B}">
                <a14:imgProps xmlns:a14="http://schemas.microsoft.com/office/drawing/2010/main">
                  <a14:imgLayer r:embed="rId8">
                    <a14:imgEffect>
                      <a14:backgroundRemoval t="1711" b="98661" l="3671" r="96032">
                        <a14:foregroundMark x1="40575" y1="8259" x2="52579" y2="6845"/>
                        <a14:foregroundMark x1="57242" y1="7143" x2="61409" y2="7589"/>
                        <a14:foregroundMark x1="56944" y1="6027" x2="58929" y2="6399"/>
                        <a14:foregroundMark x1="31944" y1="96652" x2="40774" y2="97247"/>
                        <a14:foregroundMark x1="62103" y1="97768" x2="76885" y2="95387"/>
                        <a14:foregroundMark x1="82044" y1="94122" x2="84226" y2="92262"/>
                        <a14:backgroundMark x1="24306" y1="97396" x2="46627" y2="98661"/>
                        <a14:backgroundMark x1="65575" y1="98140" x2="45734" y2="98884"/>
                      </a14:backgroundRemoval>
                    </a14:imgEffect>
                  </a14:imgLayer>
                </a14:imgProps>
              </a:ext>
              <a:ext uri="{28A0092B-C50C-407E-A947-70E740481C1C}">
                <a14:useLocalDpi xmlns:a14="http://schemas.microsoft.com/office/drawing/2010/main" val="0"/>
              </a:ext>
            </a:extLst>
          </a:blip>
          <a:srcRect/>
          <a:stretch>
            <a:fillRect/>
          </a:stretch>
        </p:blipFill>
        <p:spPr bwMode="auto">
          <a:xfrm>
            <a:off x="7088188" y="84136"/>
            <a:ext cx="4891315" cy="6773864"/>
          </a:xfrm>
          <a:prstGeom prst="rect">
            <a:avLst/>
          </a:prstGeom>
          <a:noFill/>
          <a:ln>
            <a:noFill/>
          </a:ln>
        </p:spPr>
      </p:pic>
    </p:spTree>
    <p:extLst>
      <p:ext uri="{BB962C8B-B14F-4D97-AF65-F5344CB8AC3E}">
        <p14:creationId xmlns:p14="http://schemas.microsoft.com/office/powerpoint/2010/main" val="193905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9"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0"/>
            <a:ext cx="12192000" cy="6858000"/>
          </a:xfrm>
          <a:prstGeom prst="rect">
            <a:avLst/>
          </a:prstGeom>
        </p:spPr>
      </p:pic>
      <p:sp>
        <p:nvSpPr>
          <p:cNvPr id="3" name="Rechthoek 2"/>
          <p:cNvSpPr/>
          <p:nvPr/>
        </p:nvSpPr>
        <p:spPr>
          <a:xfrm>
            <a:off x="5188857" y="1182319"/>
            <a:ext cx="3483428" cy="492819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algn="ctr">
              <a:lnSpc>
                <a:spcPct val="107000"/>
              </a:lnSpc>
              <a:spcBef>
                <a:spcPts val="200"/>
              </a:spcBef>
              <a:spcAft>
                <a:spcPts val="0"/>
              </a:spcAft>
            </a:pPr>
            <a:r>
              <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rPr>
              <a:t>Een knappe man dus die Toetanchamon?</a:t>
            </a:r>
            <a:endParaRPr lang="nl-NL" sz="2400" b="1" dirty="0">
              <a:solidFill>
                <a:srgbClr val="1F4D78"/>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r>
              <a:rPr lang="nl-NL" sz="1600" b="1" dirty="0">
                <a:effectLst/>
                <a:latin typeface="Calibri" panose="020F0502020204030204" pitchFamily="34" charset="0"/>
                <a:ea typeface="Times New Roman" panose="02020603050405020304" pitchFamily="18" charset="0"/>
                <a:cs typeface="Arial" panose="020B0604020202020204" pitchFamily="34" charset="0"/>
              </a:rPr>
              <a:t>Mogelijk was het dodenmasker helemaal niet voor Toetanchamon gemaakt, maar lag het toevallig nog klaar omdat het niet gebruikt was bij de begrafenis van een van zijn voorgangers. De trekken van het masker zijn dus niet een directe afspiegeling van die van de farao, maar meer een idee van het schoonheidsideaal van het oude Egypte. Toetanchamon was zelf niet echt een klassieke schoonheid. Hij had meerdere afwijkingen, waaronder mogelijk een hazenlip.</a:t>
            </a:r>
            <a:endParaRPr lang="nl-NL" sz="1600" b="1" dirty="0">
              <a:effectLst/>
              <a:latin typeface="Times New Roman" panose="02020603050405020304" pitchFamily="18" charset="0"/>
              <a:ea typeface="Times New Roman" panose="02020603050405020304" pitchFamily="18" charset="0"/>
            </a:endParaRPr>
          </a:p>
        </p:txBody>
      </p:sp>
      <p:pic>
        <p:nvPicPr>
          <p:cNvPr id="4" name="Afbeelding 3" descr="https://upload.wikimedia.org/wikipedia/commons/4/40/Egypt.KV62.01.jpg"/>
          <p:cNvPicPr/>
          <p:nvPr/>
        </p:nvPicPr>
        <p:blipFill rotWithShape="1">
          <a:blip r:embed="rId6">
            <a:extLst>
              <a:ext uri="{28A0092B-C50C-407E-A947-70E740481C1C}">
                <a14:useLocalDpi xmlns:a14="http://schemas.microsoft.com/office/drawing/2010/main" val="0"/>
              </a:ext>
            </a:extLst>
          </a:blip>
          <a:srcRect t="15390" r="39754" b="4269"/>
          <a:stretch/>
        </p:blipFill>
        <p:spPr bwMode="auto">
          <a:xfrm>
            <a:off x="314099" y="418987"/>
            <a:ext cx="4707844" cy="6126956"/>
          </a:xfrm>
          <a:prstGeom prst="rect">
            <a:avLst/>
          </a:prstGeom>
          <a:noFill/>
          <a:ln>
            <a:noFill/>
          </a:ln>
        </p:spPr>
      </p:pic>
      <p:sp>
        <p:nvSpPr>
          <p:cNvPr id="5" name="Tekstvak 2"/>
          <p:cNvSpPr txBox="1">
            <a:spLocks noChangeArrowheads="1"/>
          </p:cNvSpPr>
          <p:nvPr/>
        </p:nvSpPr>
        <p:spPr bwMode="auto">
          <a:xfrm>
            <a:off x="5106533" y="6269718"/>
            <a:ext cx="3648075" cy="276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nl-NL" sz="1200">
                <a:solidFill>
                  <a:srgbClr val="3F3F3F"/>
                </a:solidFill>
                <a:effectLst/>
                <a:latin typeface="Calibri" panose="020F0502020204030204" pitchFamily="34" charset="0"/>
                <a:ea typeface="Times New Roman" panose="02020603050405020304" pitchFamily="18" charset="0"/>
                <a:cs typeface="Arial" panose="020B0604020202020204" pitchFamily="34" charset="0"/>
              </a:rPr>
              <a:t>Een muurschildering in het graf van Toetanchamon</a:t>
            </a:r>
            <a:r>
              <a:rPr lang="nl-NL" sz="1200">
                <a:solidFill>
                  <a:srgbClr val="3F3F3F"/>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nl-NL" sz="1200">
              <a:effectLst/>
              <a:latin typeface="Times New Roman" panose="02020603050405020304" pitchFamily="18" charset="0"/>
              <a:ea typeface="Times New Roman" panose="02020603050405020304" pitchFamily="18" charset="0"/>
            </a:endParaRPr>
          </a:p>
        </p:txBody>
      </p:sp>
      <p:pic>
        <p:nvPicPr>
          <p:cNvPr id="6" name="Afbeelding 5" descr="https://upload.wikimedia.org/wikipedia/commons/4/40/Egypt.KV62.01.jpg"/>
          <p:cNvPicPr/>
          <p:nvPr/>
        </p:nvPicPr>
        <p:blipFill rotWithShape="1">
          <a:blip r:embed="rId6">
            <a:extLst>
              <a:ext uri="{28A0092B-C50C-407E-A947-70E740481C1C}">
                <a14:useLocalDpi xmlns:a14="http://schemas.microsoft.com/office/drawing/2010/main" val="0"/>
              </a:ext>
            </a:extLst>
          </a:blip>
          <a:srcRect l="60501" t="15390" r="-226" b="4269"/>
          <a:stretch/>
        </p:blipFill>
        <p:spPr bwMode="auto">
          <a:xfrm>
            <a:off x="8839199" y="418987"/>
            <a:ext cx="3004457" cy="6126955"/>
          </a:xfrm>
          <a:prstGeom prst="rect">
            <a:avLst/>
          </a:prstGeom>
          <a:noFill/>
          <a:ln>
            <a:noFill/>
          </a:ln>
        </p:spPr>
      </p:pic>
    </p:spTree>
    <p:extLst>
      <p:ext uri="{BB962C8B-B14F-4D97-AF65-F5344CB8AC3E}">
        <p14:creationId xmlns:p14="http://schemas.microsoft.com/office/powerpoint/2010/main" val="1654536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0"/>
            <a:ext cx="12192000" cy="6858000"/>
          </a:xfrm>
          <a:prstGeom prst="rect">
            <a:avLst/>
          </a:prstGeom>
        </p:spPr>
      </p:pic>
      <p:sp>
        <p:nvSpPr>
          <p:cNvPr id="3" name="Rechthoek 2"/>
          <p:cNvSpPr/>
          <p:nvPr/>
        </p:nvSpPr>
        <p:spPr>
          <a:xfrm>
            <a:off x="406173" y="471713"/>
            <a:ext cx="4165828" cy="610510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algn="ctr">
              <a:lnSpc>
                <a:spcPct val="107000"/>
              </a:lnSpc>
              <a:spcBef>
                <a:spcPts val="200"/>
              </a:spcBef>
              <a:spcAft>
                <a:spcPts val="0"/>
              </a:spcAft>
            </a:pPr>
            <a:r>
              <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rPr>
              <a:t>Is Toetanchamon nu nog gevaarlijk?</a:t>
            </a:r>
          </a:p>
          <a:p>
            <a:pPr algn="ctr">
              <a:lnSpc>
                <a:spcPct val="107000"/>
              </a:lnSpc>
              <a:spcBef>
                <a:spcPts val="200"/>
              </a:spcBef>
              <a:spcAft>
                <a:spcPts val="0"/>
              </a:spcAft>
            </a:pPr>
            <a:endPar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r>
              <a:rPr lang="nl-NL" sz="1600" b="1" dirty="0">
                <a:solidFill>
                  <a:srgbClr val="3F3F3F"/>
                </a:solidFill>
                <a:effectLst/>
                <a:latin typeface="Calibri" panose="020F0502020204030204" pitchFamily="34" charset="0"/>
                <a:ea typeface="Times New Roman" panose="02020603050405020304" pitchFamily="18" charset="0"/>
                <a:cs typeface="Arial" panose="020B0604020202020204" pitchFamily="34" charset="0"/>
              </a:rPr>
              <a:t>Het masker van Toetanchamon is nu te zien in het Egyptisch Museum in Caïro. In 2014 was de baard van het masker afgebroken en met een slordige restauratie weer vastgezet. Inmiddels is de baard weer netjes gerepareerd en is het masker weer in het museum te bewonderen. De farao zelf ligt inmiddels weer in zijn, nu wat minder luxueuze, graf. Voor zover bekend heeft de vloek van de farao nog geen museummedewerkers</a:t>
            </a:r>
          </a:p>
          <a:p>
            <a:r>
              <a:rPr lang="nl-NL" sz="1600" b="1" dirty="0">
                <a:solidFill>
                  <a:srgbClr val="3F3F3F"/>
                </a:solidFill>
                <a:effectLst/>
                <a:latin typeface="Calibri" panose="020F0502020204030204" pitchFamily="34" charset="0"/>
                <a:ea typeface="Times New Roman" panose="02020603050405020304" pitchFamily="18" charset="0"/>
                <a:cs typeface="Arial" panose="020B0604020202020204" pitchFamily="34" charset="0"/>
              </a:rPr>
              <a:t> of –bezoekers</a:t>
            </a:r>
          </a:p>
          <a:p>
            <a:r>
              <a:rPr lang="nl-NL" sz="1600" b="1" dirty="0">
                <a:solidFill>
                  <a:srgbClr val="3F3F3F"/>
                </a:solidFill>
                <a:effectLst/>
                <a:latin typeface="Calibri" panose="020F0502020204030204" pitchFamily="34" charset="0"/>
                <a:ea typeface="Times New Roman" panose="02020603050405020304" pitchFamily="18" charset="0"/>
                <a:cs typeface="Arial" panose="020B0604020202020204" pitchFamily="34" charset="0"/>
              </a:rPr>
              <a:t>getroffen.</a:t>
            </a:r>
            <a:endParaRPr lang="nl-NL" sz="1600" b="1" dirty="0">
              <a:effectLst/>
              <a:latin typeface="Times New Roman" panose="02020603050405020304" pitchFamily="18" charset="0"/>
              <a:ea typeface="Times New Roman" panose="02020603050405020304" pitchFamily="18" charset="0"/>
            </a:endParaRPr>
          </a:p>
        </p:txBody>
      </p:sp>
      <p:sp>
        <p:nvSpPr>
          <p:cNvPr id="4" name="Rechthoek 3"/>
          <p:cNvSpPr/>
          <p:nvPr/>
        </p:nvSpPr>
        <p:spPr>
          <a:xfrm>
            <a:off x="7445829" y="471713"/>
            <a:ext cx="4339999" cy="6105103"/>
          </a:xfrm>
          <a:prstGeom prst="rect">
            <a:avLst/>
          </a:prstGeom>
          <a:blipFill>
            <a:blip r:embed="rId5">
              <a:alphaModFix amt="70000"/>
              <a:extLst>
                <a:ext uri="{28A0092B-C50C-407E-A947-70E740481C1C}">
                  <a14:useLocalDpi xmlns:a14="http://schemas.microsoft.com/office/drawing/2010/main" val="0"/>
                </a:ext>
              </a:extLst>
            </a:blip>
            <a:stretch>
              <a:fillRect/>
            </a:stretch>
          </a:blipFill>
          <a:ln w="12700" cap="flat" cmpd="sng" algn="ctr">
            <a:solidFill>
              <a:srgbClr val="FFC000">
                <a:shade val="50000"/>
              </a:srgbClr>
            </a:solidFill>
            <a:prstDash val="solid"/>
            <a:miter lim="800000"/>
          </a:ln>
          <a:effectLst/>
        </p:spPr>
        <p:txBody>
          <a:bodyPr rot="0" spcFirstLastPara="0" vert="horz" wrap="square" lIns="182880" tIns="228600" rIns="182880" bIns="228600" numCol="1" spcCol="0" rtlCol="0" fromWordArt="0" anchor="t" anchorCtr="0" forceAA="0" compatLnSpc="1">
            <a:prstTxWarp prst="textNoShape">
              <a:avLst/>
            </a:prstTxWarp>
            <a:noAutofit/>
          </a:bodyPr>
          <a:lstStyle/>
          <a:p>
            <a:pPr algn="ctr">
              <a:lnSpc>
                <a:spcPct val="107000"/>
              </a:lnSpc>
              <a:spcBef>
                <a:spcPts val="200"/>
              </a:spcBef>
              <a:spcAft>
                <a:spcPts val="0"/>
              </a:spcAft>
            </a:pPr>
            <a:r>
              <a:rPr lang="nl-NL" sz="2400" b="1" dirty="0">
                <a:solidFill>
                  <a:srgbClr val="C00000"/>
                </a:solidFill>
                <a:effectLst/>
                <a:latin typeface="Lucida Handwriting" panose="03010101010101010101" pitchFamily="66" charset="0"/>
                <a:ea typeface="Times New Roman" panose="02020603050405020304" pitchFamily="18" charset="0"/>
                <a:cs typeface="Times New Roman" panose="02020603050405020304" pitchFamily="18" charset="0"/>
              </a:rPr>
              <a:t>Dus er is geen spannend verhaal?</a:t>
            </a:r>
          </a:p>
          <a:p>
            <a:pPr algn="ctr">
              <a:lnSpc>
                <a:spcPct val="107000"/>
              </a:lnSpc>
              <a:spcBef>
                <a:spcPts val="200"/>
              </a:spcBef>
              <a:spcAft>
                <a:spcPts val="0"/>
              </a:spcAft>
            </a:pPr>
            <a:endParaRPr lang="nl-NL" sz="2400" b="1" dirty="0">
              <a:solidFill>
                <a:srgbClr val="1F4D78"/>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r>
              <a:rPr lang="nl-NL" sz="1600" b="1" dirty="0">
                <a:solidFill>
                  <a:srgbClr val="3F3F3F"/>
                </a:solidFill>
                <a:effectLst/>
                <a:ea typeface="Times New Roman" panose="02020603050405020304" pitchFamily="18" charset="0"/>
                <a:cs typeface="Arial" panose="020B0604020202020204" pitchFamily="34" charset="0"/>
              </a:rPr>
              <a:t>Toch wel! Het verhaal gaat dat </a:t>
            </a:r>
            <a:r>
              <a:rPr lang="nl-NL" sz="1600" b="1" dirty="0" err="1">
                <a:solidFill>
                  <a:srgbClr val="3F3F3F"/>
                </a:solidFill>
                <a:effectLst/>
                <a:ea typeface="Times New Roman" panose="02020603050405020304" pitchFamily="18" charset="0"/>
                <a:cs typeface="Arial" panose="020B0604020202020204" pitchFamily="34" charset="0"/>
              </a:rPr>
              <a:t>Howard</a:t>
            </a:r>
            <a:r>
              <a:rPr lang="nl-NL" sz="1600" b="1" dirty="0">
                <a:solidFill>
                  <a:srgbClr val="3F3F3F"/>
                </a:solidFill>
                <a:effectLst/>
                <a:ea typeface="Times New Roman" panose="02020603050405020304" pitchFamily="18" charset="0"/>
                <a:cs typeface="Arial" panose="020B0604020202020204" pitchFamily="34" charset="0"/>
              </a:rPr>
              <a:t> Carter en de archeologische expeditie die het graf van Toetanchamon gevonden hadden de expeditieleden hier wel een hoge prijs voor moesten betalen. Ze kregen te maken met de vloek van de farao. Veel van de expeditieleden stierven een voortijdige en soms mysterieuze dood. Carter zelf werd echter 64 jaar oud en leek niet getroffen te zijn door de vloek van de farao. Hoewel het vroegtijdig overlijden van de expeditieleden nu als toeval gezien wordt, kunnen lang afgesloten graftombes wel hoge concentraties gevaarlijke bacteriën en schimmels bevatten en zo een soort biologisch wapen worden voor de dode farao. Er zit dus toch een kern van waarheid in het idee van de vloek van de farao.</a:t>
            </a:r>
            <a:endParaRPr lang="nl-NL" sz="1600" b="1" dirty="0">
              <a:effectLst/>
              <a:ea typeface="Times New Roman" panose="02020603050405020304" pitchFamily="18" charset="0"/>
            </a:endParaRPr>
          </a:p>
          <a:p>
            <a:r>
              <a:rPr lang="nl-NL" sz="1600" b="1" dirty="0">
                <a:solidFill>
                  <a:srgbClr val="002060"/>
                </a:solidFill>
                <a:effectLst/>
                <a:ea typeface="Times New Roman" panose="02020603050405020304" pitchFamily="18" charset="0"/>
                <a:cs typeface="Arial" panose="020B0604020202020204" pitchFamily="34" charset="0"/>
              </a:rPr>
              <a:t> </a:t>
            </a:r>
            <a:endParaRPr lang="nl-NL" sz="1600" b="1" dirty="0">
              <a:effectLst/>
              <a:ea typeface="Times New Roman" panose="02020603050405020304" pitchFamily="18" charset="0"/>
            </a:endParaRPr>
          </a:p>
        </p:txBody>
      </p:sp>
      <p:pic>
        <p:nvPicPr>
          <p:cNvPr id="1026" name="Picture 2" descr="Gerelateerde afbeeld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0914" y="3178629"/>
            <a:ext cx="5384915" cy="33981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303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9877"/>
          <a:stretch/>
        </p:blipFill>
        <p:spPr>
          <a:xfrm>
            <a:off x="0" y="0"/>
            <a:ext cx="12192000" cy="6858000"/>
          </a:xfrm>
          <a:prstGeom prst="rect">
            <a:avLst/>
          </a:prstGeom>
        </p:spPr>
      </p:pic>
      <p:pic>
        <p:nvPicPr>
          <p:cNvPr id="4" name="Picture 8" descr="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5" y="253738"/>
            <a:ext cx="2460174" cy="3716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5" name="Picture 8" descr="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57656" y="253738"/>
            <a:ext cx="2474685" cy="3716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6" name="Rechthoek 5"/>
          <p:cNvSpPr/>
          <p:nvPr/>
        </p:nvSpPr>
        <p:spPr>
          <a:xfrm>
            <a:off x="2764970" y="832489"/>
            <a:ext cx="6792686" cy="1815882"/>
          </a:xfrm>
          <a:prstGeom prst="rect">
            <a:avLst/>
          </a:prstGeom>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2700000">
              <a:prstClr val="black">
                <a:alpha val="50000"/>
              </a:prstClr>
            </a:innerShdw>
          </a:effectLst>
        </p:spPr>
        <p:txBody>
          <a:bodyPr wrap="square">
            <a:spAutoFit/>
          </a:bodyPr>
          <a:lstStyle/>
          <a:p>
            <a:pPr algn="ctr"/>
            <a:r>
              <a:rPr lang="nl-NL" sz="2800" dirty="0">
                <a:ln w="0"/>
                <a:effectLst>
                  <a:outerShdw blurRad="38100" dist="19050" dir="2700000" algn="tl" rotWithShape="0">
                    <a:schemeClr val="dk1">
                      <a:alpha val="40000"/>
                    </a:schemeClr>
                  </a:outerShdw>
                </a:effectLst>
                <a:latin typeface="Lucida Handwriting" panose="03010101010101010101" pitchFamily="66" charset="0"/>
              </a:rPr>
              <a:t>DIT WIL JE WETEN OVER  DE VENETIAANSE MASKERS DIE TIJDENS DE CARNAVAL IN VENETIË GEDRAGEN WORDEN</a:t>
            </a:r>
            <a:endParaRPr lang="nl-NL" sz="3200" dirty="0">
              <a:solidFill>
                <a:srgbClr val="C00000"/>
              </a:solidFill>
            </a:endParaRPr>
          </a:p>
        </p:txBody>
      </p:sp>
      <p:sp>
        <p:nvSpPr>
          <p:cNvPr id="7" name="Tekstvak 6"/>
          <p:cNvSpPr txBox="1"/>
          <p:nvPr/>
        </p:nvSpPr>
        <p:spPr>
          <a:xfrm>
            <a:off x="558800" y="4846163"/>
            <a:ext cx="11074399" cy="1569660"/>
          </a:xfrm>
          <a:prstGeom prst="rect">
            <a:avLst/>
          </a:prstGeom>
          <a:blipFill>
            <a:blip r:embed="rId6"/>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Geschiedenis Venetiaanse maskers</a:t>
            </a:r>
          </a:p>
          <a:p>
            <a:pPr algn="ctr"/>
            <a:r>
              <a:rPr lang="nl-NL" sz="2400" b="1" dirty="0"/>
              <a:t>Sinds 1296 werden er maskers gedragen in Venetië. Hoe dit precies ontstond is onduidelijk, des te meer is het bijzonder dat vandaag de dag Venetië nog steeds de stad van de maskers is..</a:t>
            </a:r>
            <a:endParaRPr lang="nl-NL" sz="2400" dirty="0"/>
          </a:p>
        </p:txBody>
      </p:sp>
    </p:spTree>
    <p:extLst>
      <p:ext uri="{BB962C8B-B14F-4D97-AF65-F5344CB8AC3E}">
        <p14:creationId xmlns:p14="http://schemas.microsoft.com/office/powerpoint/2010/main" val="167415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3" name="camera.wav"/>
          </p:stSnd>
        </p:sndAc>
      </p:transition>
    </mc:Choice>
    <mc:Fallback xmlns="">
      <p:transition xmlns:p14="http://schemas.microsoft.com/office/powerpoint/2010/main" spd="slow">
        <p:fade/>
        <p:sndAc>
          <p:stSnd>
            <p:snd r:embed="rId7" name="camera.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8113485" y="613115"/>
            <a:ext cx="3700287" cy="5632311"/>
          </a:xfrm>
          <a:prstGeom prst="rect">
            <a:avLst/>
          </a:prstGeom>
          <a:blipFill>
            <a:blip r:embed="rId3"/>
            <a:stretch>
              <a:fillRect/>
            </a:stretch>
          </a:blipFill>
        </p:spPr>
        <p:txBody>
          <a:bodyPr wrap="square" rtlCol="0">
            <a:spAutoFit/>
          </a:bodyPr>
          <a:lstStyle/>
          <a:p>
            <a:pPr algn="ctr"/>
            <a:r>
              <a:rPr lang="nl-NL" sz="2400" b="1" dirty="0">
                <a:solidFill>
                  <a:srgbClr val="C00000"/>
                </a:solidFill>
                <a:latin typeface="Lucida Handwriting" panose="03010101010101010101" pitchFamily="66" charset="0"/>
              </a:rPr>
              <a:t>Geschiedenis Venetiaanse maskers</a:t>
            </a:r>
          </a:p>
          <a:p>
            <a:pPr algn="ctr"/>
            <a:r>
              <a:rPr lang="nl-NL" sz="2400" b="1" dirty="0"/>
              <a:t>Maskers waren het ideale middel om de sociale status te verbergen en de anonimiteit te waarborgen. Immers niemand wist wie er achter het masker schuilging. Er was ook een wet die zei dat niemand met een masker gearresteerd kon worden omdat men op dat moment een rol vervulde.</a:t>
            </a:r>
            <a:endParaRPr lang="nl-NL" sz="2400" dirty="0"/>
          </a:p>
        </p:txBody>
      </p:sp>
      <p:pic>
        <p:nvPicPr>
          <p:cNvPr id="6" name="Picture 4" descr="101386827xjuUvh_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6" y="15033"/>
            <a:ext cx="8658075" cy="6826373"/>
          </a:xfrm>
          <a:prstGeom prst="rect">
            <a:avLst/>
          </a:prstGeom>
          <a:noFill/>
          <a:ln>
            <a:noFill/>
          </a:ln>
          <a:effectLst>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93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sndAc>
          <p:stSnd>
            <p:snd r:embed="rId2" name="camera.wav"/>
          </p:stSnd>
        </p:sndAc>
      </p:transition>
    </mc:Choice>
    <mc:Fallback xmlns="">
      <p:transition xmlns:p14="http://schemas.microsoft.com/office/powerpoint/2010/main" spd="slow">
        <p:fade/>
        <p:sndAc>
          <p:stSnd>
            <p:snd r:embed="rId5" name="camera.wav"/>
          </p:stSnd>
        </p:sndAc>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2365</Words>
  <Application>Microsoft Office PowerPoint</Application>
  <PresentationFormat>Breedbeeld</PresentationFormat>
  <Paragraphs>190</Paragraphs>
  <Slides>48</Slides>
  <Notes>45</Notes>
  <HiddenSlides>0</HiddenSlides>
  <MMClips>55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48</vt:i4>
      </vt:variant>
    </vt:vector>
  </HeadingPairs>
  <TitlesOfParts>
    <vt:vector size="54" baseType="lpstr">
      <vt:lpstr>Arial</vt:lpstr>
      <vt:lpstr>Calibri</vt:lpstr>
      <vt:lpstr>Calibri Light</vt:lpstr>
      <vt:lpstr>Lucida Handwriting</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User</dc:creator>
  <cp:lastModifiedBy>Ard-Jan Bruijs</cp:lastModifiedBy>
  <cp:revision>74</cp:revision>
  <dcterms:created xsi:type="dcterms:W3CDTF">2019-10-07T09:27:02Z</dcterms:created>
  <dcterms:modified xsi:type="dcterms:W3CDTF">2020-02-02T13:02:53Z</dcterms:modified>
</cp:coreProperties>
</file>